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</p:sldIdLst>
  <p:sldSz cy="5143500" cx="9144000"/>
  <p:notesSz cx="6858000" cy="9144000"/>
  <p:embeddedFontLst>
    <p:embeddedFont>
      <p:font typeface="Roboto"/>
      <p:regular r:id="rId21"/>
      <p:bold r:id="rId22"/>
      <p:italic r:id="rId23"/>
      <p:boldItalic r:id="rId24"/>
    </p:embeddedFont>
    <p:embeddedFont>
      <p:font typeface="Caveat"/>
      <p:regular r:id="rId25"/>
      <p:bold r:id="rId26"/>
    </p:embeddedFont>
    <p:embeddedFont>
      <p:font typeface="Playfair Display"/>
      <p:regular r:id="rId27"/>
      <p:bold r:id="rId28"/>
      <p:italic r:id="rId29"/>
      <p:boldItalic r:id="rId30"/>
    </p:embeddedFont>
    <p:embeddedFont>
      <p:font typeface="Lato"/>
      <p:regular r:id="rId31"/>
      <p:bold r:id="rId32"/>
      <p:italic r:id="rId33"/>
      <p:boldItalic r:id="rId34"/>
    </p:embeddedFont>
    <p:embeddedFont>
      <p:font typeface="Montserrat"/>
      <p:regular r:id="rId35"/>
      <p:bold r:id="rId36"/>
      <p:italic r:id="rId37"/>
      <p:boldItalic r:id="rId38"/>
    </p:embeddedFont>
    <p:embeddedFont>
      <p:font typeface="Saira SemiCondensed ExtraBold"/>
      <p:bold r:id="rId39"/>
    </p:embeddedFont>
    <p:embeddedFont>
      <p:font typeface="Maven Pro"/>
      <p:regular r:id="rId40"/>
      <p:bold r:id="rId41"/>
    </p:embeddedFont>
    <p:embeddedFont>
      <p:font typeface="Pacifico"/>
      <p:regular r:id="rId42"/>
    </p:embeddedFont>
    <p:embeddedFont>
      <p:font typeface="Sora"/>
      <p:regular r:id="rId43"/>
      <p:bold r:id="rId44"/>
    </p:embeddedFont>
    <p:embeddedFont>
      <p:font typeface="Comfortaa"/>
      <p:regular r:id="rId45"/>
      <p:bold r:id="rId4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E9DA51C-B94F-42D8-8878-052EDF7D9B5B}">
  <a:tblStyle styleId="{CE9DA51C-B94F-42D8-8878-052EDF7D9B5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avenPro-regular.fntdata"/><Relationship Id="rId20" Type="http://schemas.openxmlformats.org/officeDocument/2006/relationships/slide" Target="slides/slide14.xml"/><Relationship Id="rId42" Type="http://schemas.openxmlformats.org/officeDocument/2006/relationships/font" Target="fonts/Pacifico-regular.fntdata"/><Relationship Id="rId41" Type="http://schemas.openxmlformats.org/officeDocument/2006/relationships/font" Target="fonts/MavenPro-bold.fntdata"/><Relationship Id="rId22" Type="http://schemas.openxmlformats.org/officeDocument/2006/relationships/font" Target="fonts/Roboto-bold.fntdata"/><Relationship Id="rId44" Type="http://schemas.openxmlformats.org/officeDocument/2006/relationships/font" Target="fonts/Sora-bold.fntdata"/><Relationship Id="rId21" Type="http://schemas.openxmlformats.org/officeDocument/2006/relationships/font" Target="fonts/Roboto-regular.fntdata"/><Relationship Id="rId43" Type="http://schemas.openxmlformats.org/officeDocument/2006/relationships/font" Target="fonts/Sora-regular.fntdata"/><Relationship Id="rId24" Type="http://schemas.openxmlformats.org/officeDocument/2006/relationships/font" Target="fonts/Roboto-boldItalic.fntdata"/><Relationship Id="rId46" Type="http://schemas.openxmlformats.org/officeDocument/2006/relationships/font" Target="fonts/Comfortaa-bold.fntdata"/><Relationship Id="rId23" Type="http://schemas.openxmlformats.org/officeDocument/2006/relationships/font" Target="fonts/Roboto-italic.fntdata"/><Relationship Id="rId45" Type="http://schemas.openxmlformats.org/officeDocument/2006/relationships/font" Target="fonts/Comfortaa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Caveat-bold.fntdata"/><Relationship Id="rId25" Type="http://schemas.openxmlformats.org/officeDocument/2006/relationships/font" Target="fonts/Caveat-regular.fntdata"/><Relationship Id="rId28" Type="http://schemas.openxmlformats.org/officeDocument/2006/relationships/font" Target="fonts/PlayfairDisplay-bold.fntdata"/><Relationship Id="rId27" Type="http://schemas.openxmlformats.org/officeDocument/2006/relationships/font" Target="fonts/PlayfairDisplay-regular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PlayfairDisplay-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Lato-regular.fntdata"/><Relationship Id="rId30" Type="http://schemas.openxmlformats.org/officeDocument/2006/relationships/font" Target="fonts/PlayfairDisplay-boldItalic.fntdata"/><Relationship Id="rId11" Type="http://schemas.openxmlformats.org/officeDocument/2006/relationships/slide" Target="slides/slide5.xml"/><Relationship Id="rId33" Type="http://schemas.openxmlformats.org/officeDocument/2006/relationships/font" Target="fonts/Lato-italic.fntdata"/><Relationship Id="rId10" Type="http://schemas.openxmlformats.org/officeDocument/2006/relationships/slide" Target="slides/slide4.xml"/><Relationship Id="rId32" Type="http://schemas.openxmlformats.org/officeDocument/2006/relationships/font" Target="fonts/Lato-bold.fntdata"/><Relationship Id="rId13" Type="http://schemas.openxmlformats.org/officeDocument/2006/relationships/slide" Target="slides/slide7.xml"/><Relationship Id="rId35" Type="http://schemas.openxmlformats.org/officeDocument/2006/relationships/font" Target="fonts/Montserrat-regular.fntdata"/><Relationship Id="rId12" Type="http://schemas.openxmlformats.org/officeDocument/2006/relationships/slide" Target="slides/slide6.xml"/><Relationship Id="rId34" Type="http://schemas.openxmlformats.org/officeDocument/2006/relationships/font" Target="fonts/Lato-boldItalic.fntdata"/><Relationship Id="rId15" Type="http://schemas.openxmlformats.org/officeDocument/2006/relationships/slide" Target="slides/slide9.xml"/><Relationship Id="rId37" Type="http://schemas.openxmlformats.org/officeDocument/2006/relationships/font" Target="fonts/Montserrat-italic.fntdata"/><Relationship Id="rId14" Type="http://schemas.openxmlformats.org/officeDocument/2006/relationships/slide" Target="slides/slide8.xml"/><Relationship Id="rId36" Type="http://schemas.openxmlformats.org/officeDocument/2006/relationships/font" Target="fonts/Montserrat-bold.fntdata"/><Relationship Id="rId17" Type="http://schemas.openxmlformats.org/officeDocument/2006/relationships/slide" Target="slides/slide11.xml"/><Relationship Id="rId39" Type="http://schemas.openxmlformats.org/officeDocument/2006/relationships/font" Target="fonts/SairaSemiCondensedExtraBold-bold.fntdata"/><Relationship Id="rId16" Type="http://schemas.openxmlformats.org/officeDocument/2006/relationships/slide" Target="slides/slide10.xml"/><Relationship Id="rId38" Type="http://schemas.openxmlformats.org/officeDocument/2006/relationships/font" Target="fonts/Montserrat-boldItalic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103522d555f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103522d555f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fd8106e29e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fd8106e29e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Existing dataset: 14 attributes and 18250 observations. Next we will move to methods!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cfe49b85cd_0_8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cfe49b85cd_0_8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Existing dataset: 14 attributes and 18250 observations. Next we will move to methods!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cfeb62245b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cfeb62245b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Existing dataset: 14 attributes and 18250 observations. Next we will move to methods!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fd8106e29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fd8106e29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fd8106e29e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fd8106e29e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cfe49b85cd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cfe49b85cd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Existing dataset: 14 attributes and 18250 observations. Next we will move to methods!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1028edc7ebc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1028edc7ebc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Existing dataset: 14 attributes and 18250 observations. Next we will move to methods!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fd8106e29e_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fd8106e29e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028edc7ebc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1028edc7ebc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Existing dataset: 14 attributes and 18250 observations. Next we will move to methods!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cfe49b85cd_0_6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cfe49b85cd_0_6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Existing dataset: 14 attributes and 18250 observations. Next we will move to methods!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cfe49b85cd_0_6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cfe49b85cd_0_6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Existing dataset: 14 attributes and 18250 observations. Next we will move to methods!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cfe49b85cd_0_7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cfe49b85cd_0_7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Existing dataset: 14 attributes and 18250 observations. Next we will move to methods!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cfe49b85cd_0_8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cfe49b85cd_0_8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Existing dataset: 14 attributes and 18250 observations. Next we will move to methods!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Google Shape;11;p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1" name="Google Shape;71;p1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1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1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1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" name="Google Shape;76;p11"/>
          <p:cNvSpPr txBox="1"/>
          <p:nvPr>
            <p:ph hasCustomPrompt="1"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/>
          <p:nvPr>
            <p:ph idx="1" type="body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Google Shape;78;p1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1" name="Google Shape;21;p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" name="Google Shape;26;p3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4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Google Shape;30;p4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" name="Google Shape;35;p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5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" name="Google Shape;42;p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5" name="Google Shape;45;p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8" name="Google Shape;48;p7"/>
          <p:cNvSpPr txBox="1"/>
          <p:nvPr>
            <p:ph idx="1" type="body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8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Google Shape;52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8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" name="Google Shape;57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1" name="Google Shape;6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2" name="Google Shape;62;p9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3" name="Google Shape;63;p9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4" name="Google Shape;6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Google Shape;65;p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68" name="Google Shape;68;p1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eometr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png"/><Relationship Id="rId4" Type="http://schemas.openxmlformats.org/officeDocument/2006/relationships/image" Target="../media/image16.png"/><Relationship Id="rId9" Type="http://schemas.openxmlformats.org/officeDocument/2006/relationships/image" Target="../media/image14.png"/><Relationship Id="rId5" Type="http://schemas.openxmlformats.org/officeDocument/2006/relationships/image" Target="../media/image17.png"/><Relationship Id="rId6" Type="http://schemas.openxmlformats.org/officeDocument/2006/relationships/image" Target="../media/image15.png"/><Relationship Id="rId7" Type="http://schemas.openxmlformats.org/officeDocument/2006/relationships/image" Target="../media/image13.png"/><Relationship Id="rId8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Relationship Id="rId4" Type="http://schemas.openxmlformats.org/officeDocument/2006/relationships/image" Target="../media/image7.png"/><Relationship Id="rId5" Type="http://schemas.openxmlformats.org/officeDocument/2006/relationships/image" Target="../media/image9.png"/><Relationship Id="rId6" Type="http://schemas.openxmlformats.org/officeDocument/2006/relationships/image" Target="../media/image5.png"/><Relationship Id="rId7" Type="http://schemas.openxmlformats.org/officeDocument/2006/relationships/image" Target="../media/image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/>
          <p:nvPr>
            <p:ph type="title"/>
          </p:nvPr>
        </p:nvSpPr>
        <p:spPr>
          <a:xfrm>
            <a:off x="335325" y="822250"/>
            <a:ext cx="5932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3100">
                <a:latin typeface="Arial"/>
                <a:ea typeface="Arial"/>
                <a:cs typeface="Arial"/>
                <a:sym typeface="Arial"/>
              </a:rPr>
              <a:t>Final Presentation</a:t>
            </a:r>
            <a:endParaRPr b="1" sz="31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13"/>
          <p:cNvSpPr txBox="1"/>
          <p:nvPr>
            <p:ph idx="1" type="body"/>
          </p:nvPr>
        </p:nvSpPr>
        <p:spPr>
          <a:xfrm>
            <a:off x="335325" y="1608225"/>
            <a:ext cx="4650300" cy="572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SzPts val="935"/>
              <a:buNone/>
            </a:pPr>
            <a:r>
              <a:rPr b="1" lang="en" sz="1629">
                <a:latin typeface="Arial"/>
                <a:ea typeface="Arial"/>
                <a:cs typeface="Arial"/>
                <a:sym typeface="Arial"/>
              </a:rPr>
              <a:t>Avocado Price and Sales Prediction System</a:t>
            </a:r>
            <a:endParaRPr b="1" sz="1629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13"/>
          <p:cNvSpPr txBox="1"/>
          <p:nvPr/>
        </p:nvSpPr>
        <p:spPr>
          <a:xfrm>
            <a:off x="5090400" y="4809800"/>
            <a:ext cx="405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EECS 6893: Yiran Lin, Yunze Qiu, Stacy Lai</a:t>
            </a:r>
            <a:endParaRPr>
              <a:solidFill>
                <a:schemeClr val="lt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88" name="Google Shape;88;p13"/>
          <p:cNvSpPr txBox="1"/>
          <p:nvPr>
            <p:ph idx="1" type="body"/>
          </p:nvPr>
        </p:nvSpPr>
        <p:spPr>
          <a:xfrm>
            <a:off x="335325" y="2394200"/>
            <a:ext cx="3824400" cy="1198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Arial"/>
                <a:ea typeface="Arial"/>
                <a:cs typeface="Arial"/>
                <a:sym typeface="Arial"/>
              </a:rPr>
              <a:t>Yunze Qiu yq2310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latin typeface="Arial"/>
                <a:ea typeface="Arial"/>
                <a:cs typeface="Arial"/>
                <a:sym typeface="Arial"/>
              </a:rPr>
              <a:t>Yiran Lin yl4628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500">
                <a:latin typeface="Arial"/>
                <a:ea typeface="Arial"/>
                <a:cs typeface="Arial"/>
                <a:sym typeface="Arial"/>
              </a:rPr>
              <a:t>Stacy Lai sl4450</a:t>
            </a:r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A7CA4B">
            <a:alpha val="96070"/>
          </a:srgbClr>
        </a:solidFill>
      </p:bgPr>
    </p:bg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2"/>
          <p:cNvSpPr txBox="1"/>
          <p:nvPr>
            <p:ph type="title"/>
          </p:nvPr>
        </p:nvSpPr>
        <p:spPr>
          <a:xfrm>
            <a:off x="205650" y="3257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Arial"/>
                <a:ea typeface="Arial"/>
                <a:cs typeface="Arial"/>
                <a:sym typeface="Arial"/>
              </a:rPr>
              <a:t>Experiments</a:t>
            </a:r>
            <a:endParaRPr b="1"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62" name="Google Shape;262;p22"/>
          <p:cNvGraphicFramePr/>
          <p:nvPr/>
        </p:nvGraphicFramePr>
        <p:xfrm>
          <a:off x="437188" y="147188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{CE9DA51C-B94F-42D8-8878-052EDF7D9B5B}</a:tableStyleId>
              </a:tblPr>
              <a:tblGrid>
                <a:gridCol w="1151075"/>
                <a:gridCol w="1151075"/>
                <a:gridCol w="1151075"/>
                <a:gridCol w="1151075"/>
                <a:gridCol w="1151075"/>
                <a:gridCol w="1151075"/>
                <a:gridCol w="1151075"/>
              </a:tblGrid>
              <a:tr h="706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Comic Sans MS"/>
                          <a:ea typeface="Comic Sans MS"/>
                          <a:cs typeface="Comic Sans MS"/>
                          <a:sym typeface="Comic Sans MS"/>
                        </a:rPr>
                        <a:t>Linear Regression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Comic Sans MS"/>
                          <a:ea typeface="Comic Sans MS"/>
                          <a:cs typeface="Comic Sans MS"/>
                          <a:sym typeface="Comic Sans MS"/>
                        </a:rPr>
                        <a:t>Bayes</a:t>
                      </a:r>
                      <a:r>
                        <a:rPr b="1"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 </a:t>
                      </a:r>
                      <a:r>
                        <a:rPr b="1" lang="en">
                          <a:latin typeface="Comic Sans MS"/>
                          <a:ea typeface="Comic Sans MS"/>
                          <a:cs typeface="Comic Sans MS"/>
                          <a:sym typeface="Comic Sans MS"/>
                        </a:rPr>
                        <a:t>Ridge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E6B8A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Comic Sans MS"/>
                          <a:ea typeface="Comic Sans MS"/>
                          <a:cs typeface="Comic Sans MS"/>
                          <a:sym typeface="Comic Sans MS"/>
                        </a:rPr>
                        <a:t>Ridge regression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Comic Sans MS"/>
                          <a:ea typeface="Comic Sans MS"/>
                          <a:cs typeface="Comic Sans MS"/>
                          <a:sym typeface="Comic Sans MS"/>
                        </a:rPr>
                        <a:t>Random Forest</a:t>
                      </a:r>
                      <a:endParaRPr/>
                    </a:p>
                  </a:txBody>
                  <a:tcPr marT="91425" marB="91425" marR="91425" marL="91425">
                    <a:lnR cap="flat" cmpd="sng" w="28575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Comic Sans MS"/>
                          <a:ea typeface="Comic Sans MS"/>
                          <a:cs typeface="Comic Sans MS"/>
                          <a:sym typeface="Comic Sans MS"/>
                        </a:rPr>
                        <a:t>Support Vector Machine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Comic Sans MS"/>
                          <a:ea typeface="Comic Sans MS"/>
                          <a:cs typeface="Comic Sans MS"/>
                          <a:sym typeface="Comic Sans MS"/>
                        </a:rPr>
                        <a:t>Multilayer</a:t>
                      </a: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b="1" lang="en">
                          <a:latin typeface="Comic Sans MS"/>
                          <a:ea typeface="Comic Sans MS"/>
                          <a:cs typeface="Comic Sans MS"/>
                          <a:sym typeface="Comic Sans MS"/>
                        </a:rPr>
                        <a:t>Perceptron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rgbClr val="D0E0E3"/>
                    </a:solidFill>
                  </a:tcPr>
                </a:tc>
              </a:tr>
              <a:tr h="542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R2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Sora"/>
                          <a:ea typeface="Sora"/>
                          <a:cs typeface="Sora"/>
                          <a:sym typeface="Sora"/>
                        </a:rPr>
                        <a:t>0.6164</a:t>
                      </a:r>
                      <a:endParaRPr>
                        <a:latin typeface="Sora"/>
                        <a:ea typeface="Sora"/>
                        <a:cs typeface="Sora"/>
                        <a:sym typeface="Sora"/>
                      </a:endParaRPr>
                    </a:p>
                  </a:txBody>
                  <a:tcPr marT="91425" marB="91425" marR="91425" marL="91425"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Sora"/>
                          <a:ea typeface="Sora"/>
                          <a:cs typeface="Sora"/>
                          <a:sym typeface="Sora"/>
                        </a:rPr>
                        <a:t>0.6162</a:t>
                      </a:r>
                      <a:endParaRPr>
                        <a:latin typeface="Sora"/>
                        <a:ea typeface="Sora"/>
                        <a:cs typeface="Sora"/>
                        <a:sym typeface="Sora"/>
                      </a:endParaRPr>
                    </a:p>
                  </a:txBody>
                  <a:tcPr marT="91425" marB="91425" marR="91425" marL="91425">
                    <a:solidFill>
                      <a:srgbClr val="E6B8A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Sora"/>
                          <a:ea typeface="Sora"/>
                          <a:cs typeface="Sora"/>
                          <a:sym typeface="Sora"/>
                        </a:rPr>
                        <a:t>0.6164</a:t>
                      </a:r>
                      <a:endParaRPr>
                        <a:latin typeface="Sora"/>
                        <a:ea typeface="Sora"/>
                        <a:cs typeface="Sora"/>
                        <a:sym typeface="Sora"/>
                      </a:endParaRPr>
                    </a:p>
                  </a:txBody>
                  <a:tcPr marT="91425" marB="91425" marR="91425" marL="91425"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Sora"/>
                          <a:ea typeface="Sora"/>
                          <a:cs typeface="Sora"/>
                          <a:sym typeface="Sora"/>
                        </a:rPr>
                        <a:t>0.4587</a:t>
                      </a:r>
                      <a:endParaRPr>
                        <a:latin typeface="Sora"/>
                        <a:ea typeface="Sora"/>
                        <a:cs typeface="Sora"/>
                        <a:sym typeface="Sora"/>
                      </a:endParaRPr>
                    </a:p>
                  </a:txBody>
                  <a:tcPr marT="91425" marB="91425" marR="91425" marL="91425">
                    <a:lnR cap="flat" cmpd="sng" w="28575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Sora"/>
                          <a:ea typeface="Sora"/>
                          <a:cs typeface="Sora"/>
                          <a:sym typeface="Sora"/>
                        </a:rPr>
                        <a:t>0.6566</a:t>
                      </a:r>
                      <a:endParaRPr>
                        <a:latin typeface="Sora"/>
                        <a:ea typeface="Sora"/>
                        <a:cs typeface="Sora"/>
                        <a:sym typeface="Sora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Sora"/>
                          <a:ea typeface="Sora"/>
                          <a:cs typeface="Sora"/>
                          <a:sym typeface="Sora"/>
                        </a:rPr>
                        <a:t>0.6417</a:t>
                      </a:r>
                      <a:endParaRPr>
                        <a:latin typeface="Sora"/>
                        <a:ea typeface="Sora"/>
                        <a:cs typeface="Sora"/>
                        <a:sym typeface="Sora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rgbClr val="D0E0E3"/>
                    </a:solidFill>
                  </a:tcPr>
                </a:tc>
              </a:tr>
              <a:tr h="521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MAE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Sora"/>
                          <a:ea typeface="Sora"/>
                          <a:cs typeface="Sora"/>
                          <a:sym typeface="Sora"/>
                        </a:rPr>
                        <a:t>0.1909</a:t>
                      </a:r>
                      <a:endParaRPr>
                        <a:latin typeface="Sora"/>
                        <a:ea typeface="Sora"/>
                        <a:cs typeface="Sora"/>
                        <a:sym typeface="Sora"/>
                      </a:endParaRPr>
                    </a:p>
                  </a:txBody>
                  <a:tcPr marT="91425" marB="91425" marR="91425" marL="91425"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Sora"/>
                          <a:ea typeface="Sora"/>
                          <a:cs typeface="Sora"/>
                          <a:sym typeface="Sora"/>
                        </a:rPr>
                        <a:t>0.1909</a:t>
                      </a:r>
                      <a:endParaRPr>
                        <a:latin typeface="Sora"/>
                        <a:ea typeface="Sora"/>
                        <a:cs typeface="Sora"/>
                        <a:sym typeface="Sora"/>
                      </a:endParaRPr>
                    </a:p>
                  </a:txBody>
                  <a:tcPr marT="91425" marB="91425" marR="91425" marL="91425">
                    <a:solidFill>
                      <a:srgbClr val="E6B8A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Sora"/>
                          <a:ea typeface="Sora"/>
                          <a:cs typeface="Sora"/>
                          <a:sym typeface="Sora"/>
                        </a:rPr>
                        <a:t>0.1908</a:t>
                      </a:r>
                      <a:endParaRPr>
                        <a:latin typeface="Sora"/>
                        <a:ea typeface="Sora"/>
                        <a:cs typeface="Sora"/>
                        <a:sym typeface="Sora"/>
                      </a:endParaRPr>
                    </a:p>
                  </a:txBody>
                  <a:tcPr marT="91425" marB="91425" marR="91425" marL="91425"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Sora"/>
                          <a:ea typeface="Sora"/>
                          <a:cs typeface="Sora"/>
                          <a:sym typeface="Sora"/>
                        </a:rPr>
                        <a:t>0.2293</a:t>
                      </a:r>
                      <a:endParaRPr>
                        <a:latin typeface="Sora"/>
                        <a:ea typeface="Sora"/>
                        <a:cs typeface="Sora"/>
                        <a:sym typeface="Sora"/>
                      </a:endParaRPr>
                    </a:p>
                  </a:txBody>
                  <a:tcPr marT="91425" marB="91425" marR="91425" marL="91425">
                    <a:lnR cap="flat" cmpd="sng" w="28575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Sora"/>
                          <a:ea typeface="Sora"/>
                          <a:cs typeface="Sora"/>
                          <a:sym typeface="Sora"/>
                        </a:rPr>
                        <a:t>0.1762</a:t>
                      </a:r>
                      <a:endParaRPr>
                        <a:latin typeface="Sora"/>
                        <a:ea typeface="Sora"/>
                        <a:cs typeface="Sora"/>
                        <a:sym typeface="Sora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Sora"/>
                          <a:ea typeface="Sora"/>
                          <a:cs typeface="Sora"/>
                          <a:sym typeface="Sora"/>
                        </a:rPr>
                        <a:t>0.1851</a:t>
                      </a:r>
                      <a:endParaRPr>
                        <a:latin typeface="Sora"/>
                        <a:ea typeface="Sora"/>
                        <a:cs typeface="Sora"/>
                        <a:sym typeface="Sora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rgbClr val="D0E0E3"/>
                    </a:solidFill>
                  </a:tcPr>
                </a:tc>
              </a:tr>
              <a:tr h="521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MAPE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Sora"/>
                          <a:ea typeface="Sora"/>
                          <a:cs typeface="Sora"/>
                          <a:sym typeface="Sora"/>
                        </a:rPr>
                        <a:t>0.1362</a:t>
                      </a:r>
                      <a:endParaRPr>
                        <a:latin typeface="Sora"/>
                        <a:ea typeface="Sora"/>
                        <a:cs typeface="Sora"/>
                        <a:sym typeface="Sora"/>
                      </a:endParaRPr>
                    </a:p>
                  </a:txBody>
                  <a:tcPr marT="91425" marB="91425" marR="91425" marL="91425"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Sora"/>
                          <a:ea typeface="Sora"/>
                          <a:cs typeface="Sora"/>
                          <a:sym typeface="Sora"/>
                        </a:rPr>
                        <a:t>0.1362</a:t>
                      </a:r>
                      <a:endParaRPr>
                        <a:latin typeface="Sora"/>
                        <a:ea typeface="Sora"/>
                        <a:cs typeface="Sora"/>
                        <a:sym typeface="Sora"/>
                      </a:endParaRPr>
                    </a:p>
                  </a:txBody>
                  <a:tcPr marT="91425" marB="91425" marR="91425" marL="91425">
                    <a:solidFill>
                      <a:srgbClr val="E6B8A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Sora"/>
                          <a:ea typeface="Sora"/>
                          <a:cs typeface="Sora"/>
                          <a:sym typeface="Sora"/>
                        </a:rPr>
                        <a:t>0.1362</a:t>
                      </a:r>
                      <a:endParaRPr>
                        <a:latin typeface="Sora"/>
                        <a:ea typeface="Sora"/>
                        <a:cs typeface="Sora"/>
                        <a:sym typeface="Sora"/>
                      </a:endParaRPr>
                    </a:p>
                  </a:txBody>
                  <a:tcPr marT="91425" marB="91425" marR="91425" marL="91425"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Sora"/>
                          <a:ea typeface="Sora"/>
                          <a:cs typeface="Sora"/>
                          <a:sym typeface="Sora"/>
                        </a:rPr>
                        <a:t>0.1651</a:t>
                      </a:r>
                      <a:endParaRPr>
                        <a:latin typeface="Sora"/>
                        <a:ea typeface="Sora"/>
                        <a:cs typeface="Sora"/>
                        <a:sym typeface="Sora"/>
                      </a:endParaRPr>
                    </a:p>
                  </a:txBody>
                  <a:tcPr marT="91425" marB="91425" marR="91425" marL="91425">
                    <a:lnR cap="flat" cmpd="sng" w="28575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Sora"/>
                          <a:ea typeface="Sora"/>
                          <a:cs typeface="Sora"/>
                          <a:sym typeface="Sora"/>
                        </a:rPr>
                        <a:t>0.1278</a:t>
                      </a:r>
                      <a:endParaRPr>
                        <a:latin typeface="Sora"/>
                        <a:ea typeface="Sora"/>
                        <a:cs typeface="Sora"/>
                        <a:sym typeface="Sora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Sora"/>
                          <a:ea typeface="Sora"/>
                          <a:cs typeface="Sora"/>
                          <a:sym typeface="Sora"/>
                        </a:rPr>
                        <a:t>0.1299</a:t>
                      </a:r>
                      <a:endParaRPr>
                        <a:latin typeface="Sora"/>
                        <a:ea typeface="Sora"/>
                        <a:cs typeface="Sora"/>
                        <a:sym typeface="Sora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rgbClr val="D0E0E3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A7CA4B">
            <a:alpha val="96070"/>
          </a:srgbClr>
        </a:solidFill>
      </p:bgPr>
    </p:bg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3"/>
          <p:cNvSpPr txBox="1"/>
          <p:nvPr>
            <p:ph type="title"/>
          </p:nvPr>
        </p:nvSpPr>
        <p:spPr>
          <a:xfrm>
            <a:off x="205650" y="3257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Arial"/>
                <a:ea typeface="Arial"/>
                <a:cs typeface="Arial"/>
                <a:sym typeface="Arial"/>
              </a:rPr>
              <a:t>Experiments</a:t>
            </a:r>
            <a:endParaRPr b="1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8" name="Google Shape;268;p23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647" y="898425"/>
            <a:ext cx="6100851" cy="3772350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23"/>
          <p:cNvSpPr/>
          <p:nvPr/>
        </p:nvSpPr>
        <p:spPr>
          <a:xfrm>
            <a:off x="4253200" y="2044550"/>
            <a:ext cx="826800" cy="24690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8E7CC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A7CA4B">
            <a:alpha val="96070"/>
          </a:srgbClr>
        </a:solidFill>
      </p:bgPr>
    </p:bg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4"/>
          <p:cNvSpPr txBox="1"/>
          <p:nvPr>
            <p:ph type="title"/>
          </p:nvPr>
        </p:nvSpPr>
        <p:spPr>
          <a:xfrm>
            <a:off x="0" y="0"/>
            <a:ext cx="5968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100">
                <a:latin typeface="Arial"/>
                <a:ea typeface="Arial"/>
                <a:cs typeface="Arial"/>
                <a:sym typeface="Arial"/>
              </a:rPr>
              <a:t>Prediction System Screenshot</a:t>
            </a:r>
            <a:endParaRPr b="1" sz="21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5" name="Google Shape;27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175" y="857875"/>
            <a:ext cx="2835202" cy="1704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02000" y="845538"/>
            <a:ext cx="2991050" cy="1704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15500" y="1216639"/>
            <a:ext cx="979608" cy="6353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91716" y="835987"/>
            <a:ext cx="2877111" cy="17486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9" name="Google Shape;279;p24"/>
          <p:cNvCxnSpPr/>
          <p:nvPr/>
        </p:nvCxnSpPr>
        <p:spPr>
          <a:xfrm>
            <a:off x="1492776" y="2410326"/>
            <a:ext cx="0" cy="427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0" name="Google Shape;280;p24"/>
          <p:cNvCxnSpPr/>
          <p:nvPr/>
        </p:nvCxnSpPr>
        <p:spPr>
          <a:xfrm>
            <a:off x="4497526" y="2449551"/>
            <a:ext cx="0" cy="427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1" name="Google Shape;281;p24"/>
          <p:cNvCxnSpPr/>
          <p:nvPr/>
        </p:nvCxnSpPr>
        <p:spPr>
          <a:xfrm>
            <a:off x="7683776" y="2449551"/>
            <a:ext cx="0" cy="427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82" name="Google Shape;282;p24"/>
          <p:cNvSpPr txBox="1"/>
          <p:nvPr/>
        </p:nvSpPr>
        <p:spPr>
          <a:xfrm>
            <a:off x="811025" y="457675"/>
            <a:ext cx="1363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Consumption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3" name="Google Shape;283;p24"/>
          <p:cNvSpPr txBox="1"/>
          <p:nvPr/>
        </p:nvSpPr>
        <p:spPr>
          <a:xfrm>
            <a:off x="4214850" y="457675"/>
            <a:ext cx="1363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Price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4" name="Google Shape;284;p24"/>
          <p:cNvSpPr txBox="1"/>
          <p:nvPr/>
        </p:nvSpPr>
        <p:spPr>
          <a:xfrm>
            <a:off x="7280550" y="457675"/>
            <a:ext cx="1363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Revenue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85" name="Google Shape;285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134750" y="2823250"/>
            <a:ext cx="2991050" cy="207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2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113025" y="2823250"/>
            <a:ext cx="2910701" cy="2073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2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1300" y="2837525"/>
            <a:ext cx="2910699" cy="2073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" name="Google Shape;29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25"/>
          <p:cNvSpPr txBox="1"/>
          <p:nvPr>
            <p:ph type="title"/>
          </p:nvPr>
        </p:nvSpPr>
        <p:spPr>
          <a:xfrm>
            <a:off x="0" y="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 Visualization using Shiny</a:t>
            </a:r>
            <a:endParaRPr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4" name="Google Shape;294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4224" y="533975"/>
            <a:ext cx="3588424" cy="2037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50975" y="455731"/>
            <a:ext cx="4718674" cy="2410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601" y="2470925"/>
            <a:ext cx="4181376" cy="2672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12725" y="2733450"/>
            <a:ext cx="4612859" cy="2410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2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Arial"/>
                <a:ea typeface="Arial"/>
                <a:cs typeface="Arial"/>
                <a:sym typeface="Arial"/>
              </a:rPr>
              <a:t>Reference/Related Works</a:t>
            </a:r>
            <a:endParaRPr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p26"/>
          <p:cNvSpPr txBox="1"/>
          <p:nvPr>
            <p:ph idx="1" type="body"/>
          </p:nvPr>
        </p:nvSpPr>
        <p:spPr>
          <a:xfrm>
            <a:off x="466750" y="1481700"/>
            <a:ext cx="7684800" cy="263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[1] Rincon-Patino, Juan &amp; Lasso, Emmanuel &amp; Corrales, Juan. (2018). Estimating Avocado Sales Using Machine Learning Algorithms and Weather Data. Sustainability. 10. 3498. 10.3390/su10103498. 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[2] 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Evans, E. A., &amp; Ballen, F. H. (2015). An econometric demand model for Florida green-skin avocados. HortTechnology, 25(3), 405-411.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[3] 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Jones, V., Keyse, K., Melgoza, A., Perez, K., Qamar, T., Villalpando, J., &amp; Woo, J. (2021). Avocado Buying Trends in the United States Using SAC. arXiv preprint arXiv:2104.04649.</a:t>
            </a:r>
            <a:endParaRPr strike="sng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A7CA4B">
            <a:alpha val="96070"/>
          </a:srgbClr>
        </a:solid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/>
          <p:nvPr>
            <p:ph type="title"/>
          </p:nvPr>
        </p:nvSpPr>
        <p:spPr>
          <a:xfrm>
            <a:off x="219775" y="1276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Arial"/>
                <a:ea typeface="Arial"/>
                <a:cs typeface="Arial"/>
                <a:sym typeface="Arial"/>
              </a:rPr>
              <a:t>Motivation/Novelty</a:t>
            </a:r>
            <a:endParaRPr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14"/>
          <p:cNvSpPr txBox="1"/>
          <p:nvPr/>
        </p:nvSpPr>
        <p:spPr>
          <a:xfrm>
            <a:off x="372800" y="4035000"/>
            <a:ext cx="63441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Roboto"/>
                <a:ea typeface="Roboto"/>
                <a:cs typeface="Roboto"/>
                <a:sym typeface="Roboto"/>
              </a:rPr>
              <a:t>Goal</a:t>
            </a:r>
            <a:r>
              <a:rPr lang="en" sz="1500">
                <a:latin typeface="Roboto"/>
                <a:ea typeface="Roboto"/>
                <a:cs typeface="Roboto"/>
                <a:sym typeface="Roboto"/>
              </a:rPr>
              <a:t>: Build a system which can predict the price and consumption of avocados in certain markets as well as to generate a visual data report by analyzing the marketing data of avocados.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95" name="Google Shape;95;p14"/>
          <p:cNvGrpSpPr/>
          <p:nvPr/>
        </p:nvGrpSpPr>
        <p:grpSpPr>
          <a:xfrm>
            <a:off x="1316508" y="845098"/>
            <a:ext cx="420775" cy="418507"/>
            <a:chOff x="-4118225" y="3253275"/>
            <a:chExt cx="292225" cy="290650"/>
          </a:xfrm>
        </p:grpSpPr>
        <p:sp>
          <p:nvSpPr>
            <p:cNvPr id="96" name="Google Shape;96;p14"/>
            <p:cNvSpPr/>
            <p:nvPr/>
          </p:nvSpPr>
          <p:spPr>
            <a:xfrm>
              <a:off x="-4118225" y="3287125"/>
              <a:ext cx="256725" cy="256800"/>
            </a:xfrm>
            <a:custGeom>
              <a:rect b="b" l="l" r="r" t="t"/>
              <a:pathLst>
                <a:path extrusionOk="0" h="10272" w="10269">
                  <a:moveTo>
                    <a:pt x="5104" y="1"/>
                  </a:moveTo>
                  <a:cubicBezTo>
                    <a:pt x="2268" y="1"/>
                    <a:pt x="0" y="2301"/>
                    <a:pt x="0" y="5136"/>
                  </a:cubicBezTo>
                  <a:cubicBezTo>
                    <a:pt x="0" y="7972"/>
                    <a:pt x="2268" y="10271"/>
                    <a:pt x="5104" y="10271"/>
                  </a:cubicBezTo>
                  <a:cubicBezTo>
                    <a:pt x="7939" y="10271"/>
                    <a:pt x="10239" y="8003"/>
                    <a:pt x="10239" y="5168"/>
                  </a:cubicBezTo>
                  <a:cubicBezTo>
                    <a:pt x="10268" y="4993"/>
                    <a:pt x="10108" y="4818"/>
                    <a:pt x="9910" y="4818"/>
                  </a:cubicBezTo>
                  <a:cubicBezTo>
                    <a:pt x="9894" y="4818"/>
                    <a:pt x="9877" y="4819"/>
                    <a:pt x="9861" y="4821"/>
                  </a:cubicBezTo>
                  <a:lnTo>
                    <a:pt x="5797" y="4821"/>
                  </a:lnTo>
                  <a:cubicBezTo>
                    <a:pt x="5639" y="4821"/>
                    <a:pt x="5450" y="4695"/>
                    <a:pt x="5450" y="4506"/>
                  </a:cubicBezTo>
                  <a:lnTo>
                    <a:pt x="5450" y="347"/>
                  </a:lnTo>
                  <a:cubicBezTo>
                    <a:pt x="5450" y="158"/>
                    <a:pt x="5324" y="1"/>
                    <a:pt x="510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14"/>
            <p:cNvSpPr/>
            <p:nvPr/>
          </p:nvSpPr>
          <p:spPr>
            <a:xfrm>
              <a:off x="-3963850" y="3253275"/>
              <a:ext cx="137850" cy="137850"/>
            </a:xfrm>
            <a:custGeom>
              <a:rect b="b" l="l" r="r" t="t"/>
              <a:pathLst>
                <a:path extrusionOk="0" h="5514" w="5514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5135"/>
                  </a:lnTo>
                  <a:cubicBezTo>
                    <a:pt x="0" y="5356"/>
                    <a:pt x="158" y="5514"/>
                    <a:pt x="347" y="5514"/>
                  </a:cubicBezTo>
                  <a:lnTo>
                    <a:pt x="5167" y="5514"/>
                  </a:lnTo>
                  <a:cubicBezTo>
                    <a:pt x="5356" y="5514"/>
                    <a:pt x="5513" y="5356"/>
                    <a:pt x="5513" y="5135"/>
                  </a:cubicBezTo>
                  <a:cubicBezTo>
                    <a:pt x="5513" y="2269"/>
                    <a:pt x="3182" y="0"/>
                    <a:pt x="3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8" name="Google Shape;98;p14"/>
          <p:cNvGrpSpPr/>
          <p:nvPr/>
        </p:nvGrpSpPr>
        <p:grpSpPr>
          <a:xfrm>
            <a:off x="6816642" y="844525"/>
            <a:ext cx="444605" cy="419659"/>
            <a:chOff x="-1960150" y="3956600"/>
            <a:chExt cx="308775" cy="291450"/>
          </a:xfrm>
        </p:grpSpPr>
        <p:sp>
          <p:nvSpPr>
            <p:cNvPr id="99" name="Google Shape;99;p14"/>
            <p:cNvSpPr/>
            <p:nvPr/>
          </p:nvSpPr>
          <p:spPr>
            <a:xfrm>
              <a:off x="-1960150" y="3956600"/>
              <a:ext cx="308775" cy="51275"/>
            </a:xfrm>
            <a:custGeom>
              <a:rect b="b" l="l" r="r" t="t"/>
              <a:pathLst>
                <a:path extrusionOk="0" h="2051" w="12351">
                  <a:moveTo>
                    <a:pt x="1355" y="1"/>
                  </a:moveTo>
                  <a:cubicBezTo>
                    <a:pt x="1" y="1"/>
                    <a:pt x="32" y="2049"/>
                    <a:pt x="1355" y="2049"/>
                  </a:cubicBezTo>
                  <a:lnTo>
                    <a:pt x="11027" y="2049"/>
                  </a:lnTo>
                  <a:cubicBezTo>
                    <a:pt x="11047" y="2050"/>
                    <a:pt x="11066" y="2050"/>
                    <a:pt x="11085" y="2050"/>
                  </a:cubicBezTo>
                  <a:cubicBezTo>
                    <a:pt x="12350" y="2050"/>
                    <a:pt x="12331" y="1"/>
                    <a:pt x="110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14"/>
            <p:cNvSpPr/>
            <p:nvPr/>
          </p:nvSpPr>
          <p:spPr>
            <a:xfrm>
              <a:off x="-1934950" y="4025925"/>
              <a:ext cx="256000" cy="222125"/>
            </a:xfrm>
            <a:custGeom>
              <a:rect b="b" l="l" r="r" t="t"/>
              <a:pathLst>
                <a:path extrusionOk="0" h="8885" w="10240">
                  <a:moveTo>
                    <a:pt x="8570" y="756"/>
                  </a:moveTo>
                  <a:cubicBezTo>
                    <a:pt x="8759" y="756"/>
                    <a:pt x="8917" y="914"/>
                    <a:pt x="8917" y="1103"/>
                  </a:cubicBezTo>
                  <a:lnTo>
                    <a:pt x="8917" y="1765"/>
                  </a:lnTo>
                  <a:cubicBezTo>
                    <a:pt x="8917" y="1995"/>
                    <a:pt x="8737" y="2116"/>
                    <a:pt x="8558" y="2116"/>
                  </a:cubicBezTo>
                  <a:cubicBezTo>
                    <a:pt x="8419" y="2116"/>
                    <a:pt x="8279" y="2042"/>
                    <a:pt x="8224" y="1891"/>
                  </a:cubicBezTo>
                  <a:lnTo>
                    <a:pt x="6081" y="4065"/>
                  </a:lnTo>
                  <a:cubicBezTo>
                    <a:pt x="6018" y="4112"/>
                    <a:pt x="5924" y="4135"/>
                    <a:pt x="5833" y="4135"/>
                  </a:cubicBezTo>
                  <a:cubicBezTo>
                    <a:pt x="5743" y="4135"/>
                    <a:pt x="5656" y="4112"/>
                    <a:pt x="5609" y="4065"/>
                  </a:cubicBezTo>
                  <a:lnTo>
                    <a:pt x="3781" y="2237"/>
                  </a:lnTo>
                  <a:lnTo>
                    <a:pt x="1986" y="4065"/>
                  </a:lnTo>
                  <a:cubicBezTo>
                    <a:pt x="1912" y="4138"/>
                    <a:pt x="1831" y="4168"/>
                    <a:pt x="1752" y="4168"/>
                  </a:cubicBezTo>
                  <a:cubicBezTo>
                    <a:pt x="1493" y="4168"/>
                    <a:pt x="1271" y="3834"/>
                    <a:pt x="1513" y="3592"/>
                  </a:cubicBezTo>
                  <a:lnTo>
                    <a:pt x="3561" y="1544"/>
                  </a:lnTo>
                  <a:cubicBezTo>
                    <a:pt x="3624" y="1481"/>
                    <a:pt x="3711" y="1450"/>
                    <a:pt x="3797" y="1450"/>
                  </a:cubicBezTo>
                  <a:cubicBezTo>
                    <a:pt x="3884" y="1450"/>
                    <a:pt x="3970" y="1481"/>
                    <a:pt x="4033" y="1544"/>
                  </a:cubicBezTo>
                  <a:lnTo>
                    <a:pt x="5829" y="3340"/>
                  </a:lnTo>
                  <a:lnTo>
                    <a:pt x="7783" y="1418"/>
                  </a:lnTo>
                  <a:cubicBezTo>
                    <a:pt x="7404" y="1292"/>
                    <a:pt x="7499" y="756"/>
                    <a:pt x="7877" y="756"/>
                  </a:cubicBezTo>
                  <a:close/>
                  <a:moveTo>
                    <a:pt x="5136" y="7562"/>
                  </a:moveTo>
                  <a:cubicBezTo>
                    <a:pt x="5325" y="7562"/>
                    <a:pt x="5483" y="7719"/>
                    <a:pt x="5483" y="7908"/>
                  </a:cubicBezTo>
                  <a:cubicBezTo>
                    <a:pt x="5483" y="8097"/>
                    <a:pt x="5325" y="8255"/>
                    <a:pt x="5136" y="8255"/>
                  </a:cubicBezTo>
                  <a:cubicBezTo>
                    <a:pt x="4916" y="8255"/>
                    <a:pt x="4758" y="8097"/>
                    <a:pt x="4758" y="7908"/>
                  </a:cubicBezTo>
                  <a:cubicBezTo>
                    <a:pt x="4758" y="7719"/>
                    <a:pt x="4916" y="7562"/>
                    <a:pt x="5136" y="7562"/>
                  </a:cubicBezTo>
                  <a:close/>
                  <a:moveTo>
                    <a:pt x="1" y="0"/>
                  </a:moveTo>
                  <a:lnTo>
                    <a:pt x="1" y="5167"/>
                  </a:lnTo>
                  <a:cubicBezTo>
                    <a:pt x="1" y="5703"/>
                    <a:pt x="442" y="6175"/>
                    <a:pt x="1040" y="6175"/>
                  </a:cubicBezTo>
                  <a:lnTo>
                    <a:pt x="4758" y="6175"/>
                  </a:lnTo>
                  <a:lnTo>
                    <a:pt x="4758" y="6931"/>
                  </a:lnTo>
                  <a:cubicBezTo>
                    <a:pt x="4380" y="7089"/>
                    <a:pt x="4096" y="7436"/>
                    <a:pt x="4096" y="7877"/>
                  </a:cubicBezTo>
                  <a:cubicBezTo>
                    <a:pt x="4096" y="8412"/>
                    <a:pt x="4569" y="8885"/>
                    <a:pt x="5136" y="8885"/>
                  </a:cubicBezTo>
                  <a:cubicBezTo>
                    <a:pt x="5672" y="8885"/>
                    <a:pt x="6144" y="8412"/>
                    <a:pt x="6144" y="7877"/>
                  </a:cubicBezTo>
                  <a:cubicBezTo>
                    <a:pt x="6144" y="7436"/>
                    <a:pt x="5861" y="7057"/>
                    <a:pt x="5483" y="6931"/>
                  </a:cubicBezTo>
                  <a:lnTo>
                    <a:pt x="5483" y="6175"/>
                  </a:lnTo>
                  <a:lnTo>
                    <a:pt x="9232" y="6175"/>
                  </a:lnTo>
                  <a:cubicBezTo>
                    <a:pt x="9767" y="6175"/>
                    <a:pt x="10240" y="5703"/>
                    <a:pt x="10240" y="5167"/>
                  </a:cubicBezTo>
                  <a:lnTo>
                    <a:pt x="10240" y="0"/>
                  </a:lnTo>
                  <a:cubicBezTo>
                    <a:pt x="10114" y="32"/>
                    <a:pt x="10019" y="32"/>
                    <a:pt x="9893" y="32"/>
                  </a:cubicBezTo>
                  <a:lnTo>
                    <a:pt x="347" y="32"/>
                  </a:lnTo>
                  <a:cubicBezTo>
                    <a:pt x="253" y="32"/>
                    <a:pt x="127" y="32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1" name="Google Shape;101;p14"/>
          <p:cNvSpPr txBox="1"/>
          <p:nvPr/>
        </p:nvSpPr>
        <p:spPr>
          <a:xfrm>
            <a:off x="638250" y="1438875"/>
            <a:ext cx="1947300" cy="50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F7743C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rPr>
              <a:t>Surge in </a:t>
            </a:r>
            <a:r>
              <a:rPr lang="en" sz="2300">
                <a:solidFill>
                  <a:srgbClr val="F7743C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rPr>
              <a:t>Market Value</a:t>
            </a:r>
            <a:endParaRPr sz="2300">
              <a:solidFill>
                <a:srgbClr val="F7743C"/>
              </a:solidFill>
              <a:latin typeface="Saira SemiCondensed ExtraBold"/>
              <a:ea typeface="Saira SemiCondensed ExtraBold"/>
              <a:cs typeface="Saira SemiCondensed ExtraBold"/>
              <a:sym typeface="Saira SemiCondensed ExtraBold"/>
            </a:endParaRPr>
          </a:p>
        </p:txBody>
      </p:sp>
      <p:sp>
        <p:nvSpPr>
          <p:cNvPr id="102" name="Google Shape;102;p14"/>
          <p:cNvSpPr txBox="1"/>
          <p:nvPr/>
        </p:nvSpPr>
        <p:spPr>
          <a:xfrm>
            <a:off x="638250" y="2537450"/>
            <a:ext cx="2391000" cy="86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Sora"/>
                <a:ea typeface="Sora"/>
                <a:cs typeface="Sora"/>
                <a:sym typeface="Sora"/>
              </a:rPr>
              <a:t>Avocado</a:t>
            </a:r>
            <a:r>
              <a:rPr lang="en" sz="1300">
                <a:solidFill>
                  <a:srgbClr val="FFFFFF"/>
                </a:solidFill>
                <a:latin typeface="Sora"/>
                <a:ea typeface="Sora"/>
                <a:cs typeface="Sora"/>
                <a:sym typeface="Sora"/>
              </a:rPr>
              <a:t> industry increased at a steady rate from 2019 12.82 billion dollars to 14.33 billion dollars in 2021. Growth is projected to continue increasing at a steady rate until 2025 to 17.91 billion dollars</a:t>
            </a:r>
            <a:endParaRPr sz="1300">
              <a:solidFill>
                <a:srgbClr val="FFFFFF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03" name="Google Shape;103;p14"/>
          <p:cNvSpPr txBox="1"/>
          <p:nvPr/>
        </p:nvSpPr>
        <p:spPr>
          <a:xfrm>
            <a:off x="6716875" y="1792425"/>
            <a:ext cx="1947300" cy="50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F7743C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rPr>
              <a:t>Rise in consumption and sales revenue</a:t>
            </a:r>
            <a:endParaRPr sz="2300">
              <a:solidFill>
                <a:srgbClr val="F7743C"/>
              </a:solidFill>
              <a:latin typeface="Saira SemiCondensed ExtraBold"/>
              <a:ea typeface="Saira SemiCondensed ExtraBold"/>
              <a:cs typeface="Saira SemiCondensed ExtraBold"/>
              <a:sym typeface="Saira SemiCondensed ExtraBold"/>
            </a:endParaRPr>
          </a:p>
        </p:txBody>
      </p:sp>
      <p:grpSp>
        <p:nvGrpSpPr>
          <p:cNvPr id="104" name="Google Shape;104;p14"/>
          <p:cNvGrpSpPr/>
          <p:nvPr/>
        </p:nvGrpSpPr>
        <p:grpSpPr>
          <a:xfrm>
            <a:off x="3416090" y="844530"/>
            <a:ext cx="387681" cy="387641"/>
            <a:chOff x="6669907" y="1561258"/>
            <a:chExt cx="397907" cy="397866"/>
          </a:xfrm>
        </p:grpSpPr>
        <p:sp>
          <p:nvSpPr>
            <p:cNvPr id="105" name="Google Shape;105;p14"/>
            <p:cNvSpPr/>
            <p:nvPr/>
          </p:nvSpPr>
          <p:spPr>
            <a:xfrm>
              <a:off x="6950454" y="1655253"/>
              <a:ext cx="23312" cy="23354"/>
            </a:xfrm>
            <a:custGeom>
              <a:rect b="b" l="l" r="r" t="t"/>
              <a:pathLst>
                <a:path extrusionOk="0" h="1119" w="1117">
                  <a:moveTo>
                    <a:pt x="558" y="1"/>
                  </a:moveTo>
                  <a:cubicBezTo>
                    <a:pt x="250" y="1"/>
                    <a:pt x="0" y="252"/>
                    <a:pt x="0" y="560"/>
                  </a:cubicBezTo>
                  <a:cubicBezTo>
                    <a:pt x="0" y="868"/>
                    <a:pt x="250" y="1119"/>
                    <a:pt x="558" y="1119"/>
                  </a:cubicBezTo>
                  <a:cubicBezTo>
                    <a:pt x="867" y="1119"/>
                    <a:pt x="1117" y="868"/>
                    <a:pt x="1117" y="560"/>
                  </a:cubicBezTo>
                  <a:cubicBezTo>
                    <a:pt x="1117" y="252"/>
                    <a:pt x="867" y="1"/>
                    <a:pt x="55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14"/>
            <p:cNvSpPr/>
            <p:nvPr/>
          </p:nvSpPr>
          <p:spPr>
            <a:xfrm>
              <a:off x="6740633" y="1725228"/>
              <a:ext cx="36919" cy="39632"/>
            </a:xfrm>
            <a:custGeom>
              <a:rect b="b" l="l" r="r" t="t"/>
              <a:pathLst>
                <a:path extrusionOk="0" h="1899" w="1769">
                  <a:moveTo>
                    <a:pt x="1117" y="0"/>
                  </a:moveTo>
                  <a:cubicBezTo>
                    <a:pt x="502" y="0"/>
                    <a:pt x="1" y="501"/>
                    <a:pt x="1" y="1116"/>
                  </a:cubicBezTo>
                  <a:cubicBezTo>
                    <a:pt x="1" y="1419"/>
                    <a:pt x="135" y="1691"/>
                    <a:pt x="341" y="1898"/>
                  </a:cubicBezTo>
                  <a:cubicBezTo>
                    <a:pt x="643" y="1261"/>
                    <a:pt x="1133" y="690"/>
                    <a:pt x="1768" y="219"/>
                  </a:cubicBezTo>
                  <a:cubicBezTo>
                    <a:pt x="1581" y="83"/>
                    <a:pt x="1358" y="0"/>
                    <a:pt x="11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14"/>
            <p:cNvSpPr/>
            <p:nvPr/>
          </p:nvSpPr>
          <p:spPr>
            <a:xfrm>
              <a:off x="6763944" y="1725228"/>
              <a:ext cx="209827" cy="139892"/>
            </a:xfrm>
            <a:custGeom>
              <a:rect b="b" l="l" r="r" t="t"/>
              <a:pathLst>
                <a:path extrusionOk="0" h="6703" w="10054">
                  <a:moveTo>
                    <a:pt x="2793" y="1116"/>
                  </a:moveTo>
                  <a:cubicBezTo>
                    <a:pt x="3409" y="1116"/>
                    <a:pt x="3910" y="1619"/>
                    <a:pt x="3910" y="2234"/>
                  </a:cubicBezTo>
                  <a:cubicBezTo>
                    <a:pt x="3910" y="2850"/>
                    <a:pt x="3409" y="3351"/>
                    <a:pt x="2793" y="3351"/>
                  </a:cubicBezTo>
                  <a:cubicBezTo>
                    <a:pt x="2178" y="3351"/>
                    <a:pt x="1675" y="2850"/>
                    <a:pt x="1675" y="2234"/>
                  </a:cubicBezTo>
                  <a:cubicBezTo>
                    <a:pt x="1675" y="1619"/>
                    <a:pt x="2178" y="1116"/>
                    <a:pt x="2793" y="1116"/>
                  </a:cubicBezTo>
                  <a:close/>
                  <a:moveTo>
                    <a:pt x="7262" y="1116"/>
                  </a:moveTo>
                  <a:cubicBezTo>
                    <a:pt x="7878" y="1116"/>
                    <a:pt x="8378" y="1619"/>
                    <a:pt x="8378" y="2234"/>
                  </a:cubicBezTo>
                  <a:cubicBezTo>
                    <a:pt x="8378" y="2850"/>
                    <a:pt x="7878" y="3351"/>
                    <a:pt x="7262" y="3351"/>
                  </a:cubicBezTo>
                  <a:cubicBezTo>
                    <a:pt x="6645" y="3351"/>
                    <a:pt x="6144" y="2850"/>
                    <a:pt x="6144" y="2234"/>
                  </a:cubicBezTo>
                  <a:cubicBezTo>
                    <a:pt x="6144" y="1619"/>
                    <a:pt x="6645" y="1116"/>
                    <a:pt x="7262" y="1116"/>
                  </a:cubicBezTo>
                  <a:close/>
                  <a:moveTo>
                    <a:pt x="7261" y="4469"/>
                  </a:moveTo>
                  <a:cubicBezTo>
                    <a:pt x="7466" y="4469"/>
                    <a:pt x="7663" y="4581"/>
                    <a:pt x="7761" y="4776"/>
                  </a:cubicBezTo>
                  <a:cubicBezTo>
                    <a:pt x="7899" y="5052"/>
                    <a:pt x="7787" y="5389"/>
                    <a:pt x="7511" y="5527"/>
                  </a:cubicBezTo>
                  <a:cubicBezTo>
                    <a:pt x="6733" y="5916"/>
                    <a:pt x="5880" y="6109"/>
                    <a:pt x="5028" y="6109"/>
                  </a:cubicBezTo>
                  <a:cubicBezTo>
                    <a:pt x="4173" y="6109"/>
                    <a:pt x="3321" y="5916"/>
                    <a:pt x="2544" y="5527"/>
                  </a:cubicBezTo>
                  <a:cubicBezTo>
                    <a:pt x="2268" y="5389"/>
                    <a:pt x="2155" y="5052"/>
                    <a:pt x="2293" y="4776"/>
                  </a:cubicBezTo>
                  <a:cubicBezTo>
                    <a:pt x="2391" y="4581"/>
                    <a:pt x="2589" y="4469"/>
                    <a:pt x="2794" y="4469"/>
                  </a:cubicBezTo>
                  <a:cubicBezTo>
                    <a:pt x="2878" y="4469"/>
                    <a:pt x="2963" y="4487"/>
                    <a:pt x="3043" y="4527"/>
                  </a:cubicBezTo>
                  <a:cubicBezTo>
                    <a:pt x="3664" y="4838"/>
                    <a:pt x="4345" y="4994"/>
                    <a:pt x="5027" y="4994"/>
                  </a:cubicBezTo>
                  <a:cubicBezTo>
                    <a:pt x="5708" y="4994"/>
                    <a:pt x="6390" y="4838"/>
                    <a:pt x="7011" y="4527"/>
                  </a:cubicBezTo>
                  <a:cubicBezTo>
                    <a:pt x="7092" y="4487"/>
                    <a:pt x="7177" y="4469"/>
                    <a:pt x="7261" y="4469"/>
                  </a:cubicBezTo>
                  <a:close/>
                  <a:moveTo>
                    <a:pt x="5028" y="0"/>
                  </a:moveTo>
                  <a:cubicBezTo>
                    <a:pt x="2256" y="0"/>
                    <a:pt x="0" y="1504"/>
                    <a:pt x="0" y="3351"/>
                  </a:cubicBezTo>
                  <a:cubicBezTo>
                    <a:pt x="0" y="5199"/>
                    <a:pt x="2256" y="6703"/>
                    <a:pt x="5028" y="6703"/>
                  </a:cubicBezTo>
                  <a:cubicBezTo>
                    <a:pt x="7798" y="6703"/>
                    <a:pt x="10054" y="5199"/>
                    <a:pt x="10054" y="3351"/>
                  </a:cubicBezTo>
                  <a:cubicBezTo>
                    <a:pt x="10054" y="1504"/>
                    <a:pt x="7798" y="0"/>
                    <a:pt x="502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4"/>
            <p:cNvSpPr/>
            <p:nvPr/>
          </p:nvSpPr>
          <p:spPr>
            <a:xfrm>
              <a:off x="6669907" y="1561258"/>
              <a:ext cx="397907" cy="397866"/>
            </a:xfrm>
            <a:custGeom>
              <a:rect b="b" l="l" r="r" t="t"/>
              <a:pathLst>
                <a:path extrusionOk="0" h="19064" w="19066">
                  <a:moveTo>
                    <a:pt x="10650" y="3388"/>
                  </a:moveTo>
                  <a:cubicBezTo>
                    <a:pt x="10708" y="3388"/>
                    <a:pt x="10768" y="3398"/>
                    <a:pt x="10827" y="3417"/>
                  </a:cubicBezTo>
                  <a:lnTo>
                    <a:pt x="12686" y="4038"/>
                  </a:lnTo>
                  <a:cubicBezTo>
                    <a:pt x="12994" y="3645"/>
                    <a:pt x="13466" y="3389"/>
                    <a:pt x="14001" y="3389"/>
                  </a:cubicBezTo>
                  <a:cubicBezTo>
                    <a:pt x="14924" y="3389"/>
                    <a:pt x="15676" y="4140"/>
                    <a:pt x="15676" y="5064"/>
                  </a:cubicBezTo>
                  <a:cubicBezTo>
                    <a:pt x="15676" y="5987"/>
                    <a:pt x="14924" y="6739"/>
                    <a:pt x="14001" y="6739"/>
                  </a:cubicBezTo>
                  <a:cubicBezTo>
                    <a:pt x="13088" y="6739"/>
                    <a:pt x="12345" y="6003"/>
                    <a:pt x="12329" y="5094"/>
                  </a:cubicBezTo>
                  <a:lnTo>
                    <a:pt x="11004" y="4653"/>
                  </a:lnTo>
                  <a:lnTo>
                    <a:pt x="10294" y="6778"/>
                  </a:lnTo>
                  <a:cubicBezTo>
                    <a:pt x="11251" y="6865"/>
                    <a:pt x="12140" y="7109"/>
                    <a:pt x="12909" y="7479"/>
                  </a:cubicBezTo>
                  <a:cubicBezTo>
                    <a:pt x="13327" y="7017"/>
                    <a:pt x="13919" y="6739"/>
                    <a:pt x="14560" y="6739"/>
                  </a:cubicBezTo>
                  <a:cubicBezTo>
                    <a:pt x="15791" y="6739"/>
                    <a:pt x="16794" y="7742"/>
                    <a:pt x="16794" y="8973"/>
                  </a:cubicBezTo>
                  <a:cubicBezTo>
                    <a:pt x="16794" y="9780"/>
                    <a:pt x="16336" y="10498"/>
                    <a:pt x="15655" y="10891"/>
                  </a:cubicBezTo>
                  <a:cubicBezTo>
                    <a:pt x="15665" y="10997"/>
                    <a:pt x="15676" y="11101"/>
                    <a:pt x="15676" y="11208"/>
                  </a:cubicBezTo>
                  <a:cubicBezTo>
                    <a:pt x="15676" y="13672"/>
                    <a:pt x="12921" y="15676"/>
                    <a:pt x="9532" y="15676"/>
                  </a:cubicBezTo>
                  <a:cubicBezTo>
                    <a:pt x="6144" y="15676"/>
                    <a:pt x="3388" y="13672"/>
                    <a:pt x="3388" y="11208"/>
                  </a:cubicBezTo>
                  <a:cubicBezTo>
                    <a:pt x="3388" y="11101"/>
                    <a:pt x="3401" y="10997"/>
                    <a:pt x="3411" y="10891"/>
                  </a:cubicBezTo>
                  <a:cubicBezTo>
                    <a:pt x="2730" y="10498"/>
                    <a:pt x="2272" y="9780"/>
                    <a:pt x="2272" y="8973"/>
                  </a:cubicBezTo>
                  <a:cubicBezTo>
                    <a:pt x="2272" y="7742"/>
                    <a:pt x="3273" y="6739"/>
                    <a:pt x="4506" y="6739"/>
                  </a:cubicBezTo>
                  <a:cubicBezTo>
                    <a:pt x="5145" y="6739"/>
                    <a:pt x="5737" y="7017"/>
                    <a:pt x="6157" y="7479"/>
                  </a:cubicBezTo>
                  <a:cubicBezTo>
                    <a:pt x="7018" y="7065"/>
                    <a:pt x="8034" y="6806"/>
                    <a:pt x="9125" y="6755"/>
                  </a:cubicBezTo>
                  <a:lnTo>
                    <a:pt x="10119" y="3771"/>
                  </a:lnTo>
                  <a:cubicBezTo>
                    <a:pt x="10199" y="3537"/>
                    <a:pt x="10415" y="3388"/>
                    <a:pt x="10650" y="3388"/>
                  </a:cubicBezTo>
                  <a:close/>
                  <a:moveTo>
                    <a:pt x="9534" y="1"/>
                  </a:moveTo>
                  <a:cubicBezTo>
                    <a:pt x="4297" y="1"/>
                    <a:pt x="1" y="4296"/>
                    <a:pt x="1" y="9532"/>
                  </a:cubicBezTo>
                  <a:cubicBezTo>
                    <a:pt x="1" y="14769"/>
                    <a:pt x="4297" y="19064"/>
                    <a:pt x="9534" y="19064"/>
                  </a:cubicBezTo>
                  <a:cubicBezTo>
                    <a:pt x="14768" y="19064"/>
                    <a:pt x="19065" y="14769"/>
                    <a:pt x="19065" y="9532"/>
                  </a:cubicBezTo>
                  <a:cubicBezTo>
                    <a:pt x="19065" y="4296"/>
                    <a:pt x="14768" y="1"/>
                    <a:pt x="95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4"/>
            <p:cNvSpPr/>
            <p:nvPr/>
          </p:nvSpPr>
          <p:spPr>
            <a:xfrm>
              <a:off x="6960158" y="1725228"/>
              <a:ext cx="36940" cy="39632"/>
            </a:xfrm>
            <a:custGeom>
              <a:rect b="b" l="l" r="r" t="t"/>
              <a:pathLst>
                <a:path extrusionOk="0" h="1899" w="1770">
                  <a:moveTo>
                    <a:pt x="652" y="0"/>
                  </a:moveTo>
                  <a:cubicBezTo>
                    <a:pt x="413" y="0"/>
                    <a:pt x="188" y="83"/>
                    <a:pt x="1" y="219"/>
                  </a:cubicBezTo>
                  <a:cubicBezTo>
                    <a:pt x="637" y="690"/>
                    <a:pt x="1127" y="1261"/>
                    <a:pt x="1428" y="1898"/>
                  </a:cubicBezTo>
                  <a:cubicBezTo>
                    <a:pt x="1635" y="1691"/>
                    <a:pt x="1770" y="1419"/>
                    <a:pt x="1770" y="1116"/>
                  </a:cubicBezTo>
                  <a:cubicBezTo>
                    <a:pt x="1770" y="501"/>
                    <a:pt x="1267" y="0"/>
                    <a:pt x="6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14"/>
          <p:cNvSpPr txBox="1"/>
          <p:nvPr/>
        </p:nvSpPr>
        <p:spPr>
          <a:xfrm>
            <a:off x="3316325" y="1640025"/>
            <a:ext cx="3092400" cy="50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F7743C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rPr>
              <a:t>Heavy industry-funded research of marketing campaigns</a:t>
            </a:r>
            <a:endParaRPr sz="2300">
              <a:solidFill>
                <a:srgbClr val="F7743C"/>
              </a:solidFill>
              <a:latin typeface="Saira SemiCondensed ExtraBold"/>
              <a:ea typeface="Saira SemiCondensed ExtraBold"/>
              <a:cs typeface="Saira SemiCondensed ExtraBold"/>
              <a:sym typeface="Saira SemiCondensed ExtraBold"/>
            </a:endParaRPr>
          </a:p>
        </p:txBody>
      </p:sp>
      <p:sp>
        <p:nvSpPr>
          <p:cNvPr id="111" name="Google Shape;111;p14"/>
          <p:cNvSpPr txBox="1"/>
          <p:nvPr/>
        </p:nvSpPr>
        <p:spPr>
          <a:xfrm>
            <a:off x="3300300" y="2472975"/>
            <a:ext cx="2391000" cy="86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Sora"/>
                <a:ea typeface="Sora"/>
                <a:cs typeface="Sora"/>
                <a:sym typeface="Sora"/>
              </a:rPr>
              <a:t>Change the images of avocado as one of the superfoods that </a:t>
            </a:r>
            <a:r>
              <a:rPr lang="en" sz="1300">
                <a:solidFill>
                  <a:srgbClr val="FFFFFF"/>
                </a:solidFill>
                <a:latin typeface="Sora"/>
                <a:ea typeface="Sora"/>
                <a:cs typeface="Sora"/>
                <a:sym typeface="Sora"/>
              </a:rPr>
              <a:t>beneficial</a:t>
            </a:r>
            <a:r>
              <a:rPr lang="en" sz="1300">
                <a:solidFill>
                  <a:srgbClr val="FFFFFF"/>
                </a:solidFill>
                <a:latin typeface="Sora"/>
                <a:ea typeface="Sora"/>
                <a:cs typeface="Sora"/>
                <a:sym typeface="Sora"/>
              </a:rPr>
              <a:t> for your health.</a:t>
            </a:r>
            <a:endParaRPr sz="1300">
              <a:solidFill>
                <a:srgbClr val="FFFFFF"/>
              </a:solidFill>
              <a:latin typeface="Sora"/>
              <a:ea typeface="Sora"/>
              <a:cs typeface="Sora"/>
              <a:sym typeface="Sor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A7CA4B">
            <a:alpha val="96070"/>
          </a:srgbClr>
        </a:solid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5"/>
          <p:cNvSpPr txBox="1"/>
          <p:nvPr>
            <p:ph type="title"/>
          </p:nvPr>
        </p:nvSpPr>
        <p:spPr>
          <a:xfrm>
            <a:off x="205650" y="3257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Arial"/>
                <a:ea typeface="Arial"/>
                <a:cs typeface="Arial"/>
                <a:sym typeface="Arial"/>
              </a:rPr>
              <a:t>Business Value</a:t>
            </a:r>
            <a:endParaRPr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15"/>
          <p:cNvSpPr txBox="1"/>
          <p:nvPr/>
        </p:nvSpPr>
        <p:spPr>
          <a:xfrm>
            <a:off x="310375" y="1032325"/>
            <a:ext cx="8047800" cy="32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Roboto"/>
                <a:ea typeface="Roboto"/>
                <a:cs typeface="Roboto"/>
                <a:sym typeface="Roboto"/>
              </a:rPr>
              <a:t>Bridge the gap among previous works, where we can build a system that allows users: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Roboto"/>
              <a:buChar char="●"/>
            </a:pPr>
            <a:r>
              <a:rPr lang="en" sz="2000">
                <a:latin typeface="Roboto"/>
                <a:ea typeface="Roboto"/>
                <a:cs typeface="Roboto"/>
                <a:sym typeface="Roboto"/>
              </a:rPr>
              <a:t>Estimate the price and consumption level of avocado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Font typeface="Roboto"/>
              <a:buChar char="○"/>
            </a:pPr>
            <a:r>
              <a:rPr lang="en" sz="2000">
                <a:latin typeface="Roboto"/>
                <a:ea typeface="Roboto"/>
                <a:cs typeface="Roboto"/>
                <a:sym typeface="Roboto"/>
              </a:rPr>
              <a:t>help sellers in the process of demand planning 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Font typeface="Roboto"/>
              <a:buChar char="○"/>
            </a:pPr>
            <a:r>
              <a:rPr lang="en" sz="2000">
                <a:latin typeface="Roboto"/>
                <a:ea typeface="Roboto"/>
                <a:cs typeface="Roboto"/>
                <a:sym typeface="Roboto"/>
              </a:rPr>
              <a:t>estimate the sales revenue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Roboto"/>
              <a:buChar char="●"/>
            </a:pPr>
            <a:r>
              <a:rPr lang="en" sz="2000">
                <a:latin typeface="Roboto"/>
                <a:ea typeface="Roboto"/>
                <a:cs typeface="Roboto"/>
                <a:sym typeface="Roboto"/>
              </a:rPr>
              <a:t>A visual data report analyzing the consumer purchasing behavior in the U.S.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Font typeface="Roboto"/>
              <a:buChar char="○"/>
            </a:pPr>
            <a:r>
              <a:rPr lang="en" sz="2000">
                <a:latin typeface="Roboto"/>
                <a:ea typeface="Roboto"/>
                <a:cs typeface="Roboto"/>
                <a:sym typeface="Roboto"/>
              </a:rPr>
              <a:t>present marketing insights of consumer buying behavior, ex: the most sought-after type of avocado and how preferences vary by region across the U.S.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Arial"/>
                <a:ea typeface="Arial"/>
                <a:cs typeface="Arial"/>
                <a:sym typeface="Arial"/>
              </a:rPr>
              <a:t>System Overview</a:t>
            </a:r>
            <a:endParaRPr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16"/>
          <p:cNvSpPr/>
          <p:nvPr/>
        </p:nvSpPr>
        <p:spPr>
          <a:xfrm>
            <a:off x="311700" y="1698300"/>
            <a:ext cx="1222800" cy="7176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omic Sans MS"/>
                <a:ea typeface="Comic Sans MS"/>
                <a:cs typeface="Comic Sans MS"/>
                <a:sym typeface="Comic Sans MS"/>
              </a:rPr>
              <a:t>Project</a:t>
            </a:r>
            <a:endParaRPr b="1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25" name="Google Shape;125;p16"/>
          <p:cNvSpPr/>
          <p:nvPr/>
        </p:nvSpPr>
        <p:spPr>
          <a:xfrm>
            <a:off x="1615275" y="1435650"/>
            <a:ext cx="161700" cy="12429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6"/>
          <p:cNvSpPr/>
          <p:nvPr/>
        </p:nvSpPr>
        <p:spPr>
          <a:xfrm>
            <a:off x="1898200" y="1081900"/>
            <a:ext cx="1566300" cy="717600"/>
          </a:xfrm>
          <a:prstGeom prst="roundRect">
            <a:avLst>
              <a:gd fmla="val 16667" name="adj"/>
            </a:avLst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Historical Data Visualization System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27" name="Google Shape;127;p16"/>
          <p:cNvSpPr/>
          <p:nvPr/>
        </p:nvSpPr>
        <p:spPr>
          <a:xfrm>
            <a:off x="1898200" y="2305425"/>
            <a:ext cx="1566300" cy="7176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Prediction System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28" name="Google Shape;128;p16"/>
          <p:cNvSpPr/>
          <p:nvPr/>
        </p:nvSpPr>
        <p:spPr>
          <a:xfrm>
            <a:off x="1160475" y="4032575"/>
            <a:ext cx="454800" cy="454800"/>
          </a:xfrm>
          <a:prstGeom prst="smileyFace">
            <a:avLst>
              <a:gd fmla="val 4653" name="adj"/>
            </a:avLst>
          </a:prstGeom>
          <a:solidFill>
            <a:srgbClr val="FFE599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16"/>
          <p:cNvSpPr/>
          <p:nvPr/>
        </p:nvSpPr>
        <p:spPr>
          <a:xfrm>
            <a:off x="1776975" y="3860875"/>
            <a:ext cx="1000400" cy="1191675"/>
          </a:xfrm>
          <a:prstGeom prst="flowChartInternalStorage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Type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Month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Region</a:t>
            </a:r>
            <a:endParaRPr/>
          </a:p>
        </p:txBody>
      </p:sp>
      <p:sp>
        <p:nvSpPr>
          <p:cNvPr id="130" name="Google Shape;130;p16"/>
          <p:cNvSpPr txBox="1"/>
          <p:nvPr/>
        </p:nvSpPr>
        <p:spPr>
          <a:xfrm>
            <a:off x="832125" y="4487375"/>
            <a:ext cx="111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aveat"/>
                <a:ea typeface="Caveat"/>
                <a:cs typeface="Caveat"/>
                <a:sym typeface="Caveat"/>
              </a:rPr>
              <a:t>User Input</a:t>
            </a:r>
            <a:endParaRPr b="1">
              <a:latin typeface="Caveat"/>
              <a:ea typeface="Caveat"/>
              <a:cs typeface="Caveat"/>
              <a:sym typeface="Caveat"/>
            </a:endParaRPr>
          </a:p>
        </p:txBody>
      </p:sp>
      <p:cxnSp>
        <p:nvCxnSpPr>
          <p:cNvPr id="131" name="Google Shape;131;p16"/>
          <p:cNvCxnSpPr/>
          <p:nvPr/>
        </p:nvCxnSpPr>
        <p:spPr>
          <a:xfrm rot="10800000">
            <a:off x="2506150" y="3133250"/>
            <a:ext cx="0" cy="621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2" name="Google Shape;132;p16"/>
          <p:cNvSpPr/>
          <p:nvPr/>
        </p:nvSpPr>
        <p:spPr>
          <a:xfrm>
            <a:off x="3617725" y="2587575"/>
            <a:ext cx="768000" cy="202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16"/>
          <p:cNvSpPr/>
          <p:nvPr/>
        </p:nvSpPr>
        <p:spPr>
          <a:xfrm>
            <a:off x="4436225" y="1872525"/>
            <a:ext cx="264300" cy="16323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3810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16"/>
          <p:cNvSpPr/>
          <p:nvPr/>
        </p:nvSpPr>
        <p:spPr>
          <a:xfrm>
            <a:off x="4870750" y="1698300"/>
            <a:ext cx="1333800" cy="400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rebuchet MS"/>
                <a:ea typeface="Trebuchet MS"/>
                <a:cs typeface="Trebuchet MS"/>
                <a:sym typeface="Trebuchet MS"/>
              </a:rPr>
              <a:t>P</a:t>
            </a:r>
            <a:r>
              <a:rPr lang="en">
                <a:latin typeface="Trebuchet MS"/>
                <a:ea typeface="Trebuchet MS"/>
                <a:cs typeface="Trebuchet MS"/>
                <a:sym typeface="Trebuchet MS"/>
              </a:rPr>
              <a:t>rice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35" name="Google Shape;135;p16"/>
          <p:cNvSpPr/>
          <p:nvPr/>
        </p:nvSpPr>
        <p:spPr>
          <a:xfrm>
            <a:off x="4870750" y="2571750"/>
            <a:ext cx="1333800" cy="400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rebuchet MS"/>
                <a:ea typeface="Trebuchet MS"/>
                <a:cs typeface="Trebuchet MS"/>
                <a:sym typeface="Trebuchet MS"/>
              </a:rPr>
              <a:t>Consumption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36" name="Google Shape;136;p16"/>
          <p:cNvSpPr/>
          <p:nvPr/>
        </p:nvSpPr>
        <p:spPr>
          <a:xfrm>
            <a:off x="4870750" y="3354950"/>
            <a:ext cx="1333800" cy="400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rebuchet MS"/>
                <a:ea typeface="Trebuchet MS"/>
                <a:cs typeface="Trebuchet MS"/>
                <a:sym typeface="Trebuchet MS"/>
              </a:rPr>
              <a:t>Revenue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A7CA4B">
            <a:alpha val="96070"/>
          </a:srgbClr>
        </a:solidFill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7"/>
          <p:cNvSpPr txBox="1"/>
          <p:nvPr>
            <p:ph type="title"/>
          </p:nvPr>
        </p:nvSpPr>
        <p:spPr>
          <a:xfrm>
            <a:off x="205650" y="3257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Arial"/>
                <a:ea typeface="Arial"/>
                <a:cs typeface="Arial"/>
                <a:sym typeface="Arial"/>
              </a:rPr>
              <a:t>Data</a:t>
            </a:r>
            <a:endParaRPr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17"/>
          <p:cNvSpPr/>
          <p:nvPr/>
        </p:nvSpPr>
        <p:spPr>
          <a:xfrm>
            <a:off x="413650" y="2186375"/>
            <a:ext cx="874200" cy="572700"/>
          </a:xfrm>
          <a:prstGeom prst="roundRect">
            <a:avLst>
              <a:gd fmla="val 16667" name="adj"/>
            </a:avLst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omic Sans MS"/>
                <a:ea typeface="Comic Sans MS"/>
                <a:cs typeface="Comic Sans MS"/>
                <a:sym typeface="Comic Sans MS"/>
              </a:rPr>
              <a:t>Record</a:t>
            </a:r>
            <a:endParaRPr b="1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43" name="Google Shape;143;p17"/>
          <p:cNvSpPr/>
          <p:nvPr/>
        </p:nvSpPr>
        <p:spPr>
          <a:xfrm>
            <a:off x="1429650" y="508800"/>
            <a:ext cx="425400" cy="39813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38100">
            <a:solidFill>
              <a:srgbClr val="76A5A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600"/>
          </a:p>
        </p:txBody>
      </p:sp>
      <p:sp>
        <p:nvSpPr>
          <p:cNvPr id="144" name="Google Shape;144;p17"/>
          <p:cNvSpPr/>
          <p:nvPr/>
        </p:nvSpPr>
        <p:spPr>
          <a:xfrm>
            <a:off x="1996700" y="508800"/>
            <a:ext cx="1228800" cy="5727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Comfortaa"/>
                <a:ea typeface="Comfortaa"/>
                <a:cs typeface="Comfortaa"/>
                <a:sym typeface="Comfortaa"/>
              </a:rPr>
              <a:t>Date</a:t>
            </a:r>
            <a:endParaRPr b="1" sz="16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45" name="Google Shape;145;p17"/>
          <p:cNvSpPr/>
          <p:nvPr/>
        </p:nvSpPr>
        <p:spPr>
          <a:xfrm>
            <a:off x="1996700" y="1287325"/>
            <a:ext cx="1228800" cy="572700"/>
          </a:xfrm>
          <a:prstGeom prst="rect">
            <a:avLst/>
          </a:prstGeom>
          <a:solidFill>
            <a:srgbClr val="D9D2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Comfortaa"/>
                <a:ea typeface="Comfortaa"/>
                <a:cs typeface="Comfortaa"/>
                <a:sym typeface="Comfortaa"/>
              </a:rPr>
              <a:t>Average Price</a:t>
            </a:r>
            <a:endParaRPr b="1" sz="16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46" name="Google Shape;146;p17"/>
          <p:cNvSpPr/>
          <p:nvPr/>
        </p:nvSpPr>
        <p:spPr>
          <a:xfrm>
            <a:off x="1996850" y="1981388"/>
            <a:ext cx="1228800" cy="572700"/>
          </a:xfrm>
          <a:prstGeom prst="rect">
            <a:avLst/>
          </a:prstGeom>
          <a:solidFill>
            <a:srgbClr val="D0E0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Comfortaa"/>
                <a:ea typeface="Comfortaa"/>
                <a:cs typeface="Comfortaa"/>
                <a:sym typeface="Comfortaa"/>
              </a:rPr>
              <a:t>Total Volume</a:t>
            </a:r>
            <a:endParaRPr b="1" sz="16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47" name="Google Shape;147;p17"/>
          <p:cNvSpPr/>
          <p:nvPr/>
        </p:nvSpPr>
        <p:spPr>
          <a:xfrm>
            <a:off x="1996700" y="3917400"/>
            <a:ext cx="1228800" cy="5727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Comfortaa"/>
                <a:ea typeface="Comfortaa"/>
                <a:cs typeface="Comfortaa"/>
                <a:sym typeface="Comfortaa"/>
              </a:rPr>
              <a:t>Region</a:t>
            </a:r>
            <a:endParaRPr b="1" sz="1600">
              <a:latin typeface="Comfortaa"/>
              <a:ea typeface="Comfortaa"/>
              <a:cs typeface="Comfortaa"/>
              <a:sym typeface="Comfortaa"/>
            </a:endParaRPr>
          </a:p>
        </p:txBody>
      </p:sp>
      <p:grpSp>
        <p:nvGrpSpPr>
          <p:cNvPr id="148" name="Google Shape;148;p17"/>
          <p:cNvGrpSpPr/>
          <p:nvPr/>
        </p:nvGrpSpPr>
        <p:grpSpPr>
          <a:xfrm>
            <a:off x="2469275" y="2706300"/>
            <a:ext cx="82800" cy="1049875"/>
            <a:chOff x="2469275" y="2706300"/>
            <a:chExt cx="82800" cy="1049875"/>
          </a:xfrm>
        </p:grpSpPr>
        <p:sp>
          <p:nvSpPr>
            <p:cNvPr id="149" name="Google Shape;149;p17"/>
            <p:cNvSpPr/>
            <p:nvPr/>
          </p:nvSpPr>
          <p:spPr>
            <a:xfrm>
              <a:off x="2469275" y="2706300"/>
              <a:ext cx="82800" cy="82800"/>
            </a:xfrm>
            <a:prstGeom prst="ellipse">
              <a:avLst/>
            </a:prstGeom>
            <a:solidFill>
              <a:srgbClr val="F6B2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7"/>
            <p:cNvSpPr/>
            <p:nvPr/>
          </p:nvSpPr>
          <p:spPr>
            <a:xfrm>
              <a:off x="2469275" y="2941300"/>
              <a:ext cx="82800" cy="82800"/>
            </a:xfrm>
            <a:prstGeom prst="ellipse">
              <a:avLst/>
            </a:prstGeom>
            <a:solidFill>
              <a:srgbClr val="F6B2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7"/>
            <p:cNvSpPr/>
            <p:nvPr/>
          </p:nvSpPr>
          <p:spPr>
            <a:xfrm>
              <a:off x="2469275" y="3194350"/>
              <a:ext cx="82800" cy="82800"/>
            </a:xfrm>
            <a:prstGeom prst="ellipse">
              <a:avLst/>
            </a:prstGeom>
            <a:solidFill>
              <a:srgbClr val="F6B2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7"/>
            <p:cNvSpPr/>
            <p:nvPr/>
          </p:nvSpPr>
          <p:spPr>
            <a:xfrm>
              <a:off x="2469275" y="3429350"/>
              <a:ext cx="82800" cy="82800"/>
            </a:xfrm>
            <a:prstGeom prst="ellipse">
              <a:avLst/>
            </a:prstGeom>
            <a:solidFill>
              <a:srgbClr val="F6B2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7"/>
            <p:cNvSpPr/>
            <p:nvPr/>
          </p:nvSpPr>
          <p:spPr>
            <a:xfrm flipH="1">
              <a:off x="2469275" y="3673375"/>
              <a:ext cx="82800" cy="82800"/>
            </a:xfrm>
            <a:prstGeom prst="ellipse">
              <a:avLst/>
            </a:prstGeom>
            <a:solidFill>
              <a:srgbClr val="F6B2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4" name="Google Shape;154;p17"/>
          <p:cNvSpPr/>
          <p:nvPr/>
        </p:nvSpPr>
        <p:spPr>
          <a:xfrm>
            <a:off x="3484175" y="2402975"/>
            <a:ext cx="825300" cy="2841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17"/>
          <p:cNvSpPr/>
          <p:nvPr/>
        </p:nvSpPr>
        <p:spPr>
          <a:xfrm>
            <a:off x="54350" y="1471125"/>
            <a:ext cx="1431000" cy="522600"/>
          </a:xfrm>
          <a:prstGeom prst="wedgeRectCallout">
            <a:avLst>
              <a:gd fmla="val -12783" name="adj1"/>
              <a:gd fmla="val 70369" name="adj2"/>
            </a:avLst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Historical Data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56" name="Google Shape;156;p17"/>
          <p:cNvCxnSpPr/>
          <p:nvPr/>
        </p:nvCxnSpPr>
        <p:spPr>
          <a:xfrm flipH="1">
            <a:off x="3934650" y="1963475"/>
            <a:ext cx="11700" cy="439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diamond"/>
          </a:ln>
        </p:spPr>
      </p:cxnSp>
      <p:sp>
        <p:nvSpPr>
          <p:cNvPr id="157" name="Google Shape;157;p17"/>
          <p:cNvSpPr txBox="1"/>
          <p:nvPr/>
        </p:nvSpPr>
        <p:spPr>
          <a:xfrm>
            <a:off x="3548350" y="1605075"/>
            <a:ext cx="1842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Feature selection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8" name="Google Shape;158;p17"/>
          <p:cNvSpPr/>
          <p:nvPr/>
        </p:nvSpPr>
        <p:spPr>
          <a:xfrm>
            <a:off x="3291625" y="273740"/>
            <a:ext cx="2768875" cy="671200"/>
          </a:xfrm>
          <a:custGeom>
            <a:rect b="b" l="l" r="r" t="t"/>
            <a:pathLst>
              <a:path extrusionOk="0" h="26848" w="110755">
                <a:moveTo>
                  <a:pt x="0" y="7778"/>
                </a:moveTo>
                <a:cubicBezTo>
                  <a:pt x="4707" y="6494"/>
                  <a:pt x="17604" y="382"/>
                  <a:pt x="28239" y="76"/>
                </a:cubicBezTo>
                <a:cubicBezTo>
                  <a:pt x="38875" y="-230"/>
                  <a:pt x="51894" y="2460"/>
                  <a:pt x="63813" y="5944"/>
                </a:cubicBezTo>
                <a:cubicBezTo>
                  <a:pt x="75732" y="9428"/>
                  <a:pt x="92785" y="18046"/>
                  <a:pt x="99753" y="20980"/>
                </a:cubicBezTo>
                <a:cubicBezTo>
                  <a:pt x="106721" y="23914"/>
                  <a:pt x="103787" y="22569"/>
                  <a:pt x="105621" y="23547"/>
                </a:cubicBezTo>
                <a:cubicBezTo>
                  <a:pt x="107455" y="24525"/>
                  <a:pt x="109899" y="26298"/>
                  <a:pt x="110755" y="26848"/>
                </a:cubicBezTo>
              </a:path>
            </a:pathLst>
          </a:custGeom>
          <a:noFill/>
          <a:ln cap="flat" cmpd="sng" w="28575">
            <a:solidFill>
              <a:srgbClr val="E06666"/>
            </a:solidFill>
            <a:prstDash val="solid"/>
            <a:round/>
            <a:headEnd len="med" w="med" type="none"/>
            <a:tailEnd len="med" w="med" type="triangle"/>
          </a:ln>
        </p:spPr>
      </p:sp>
      <p:grpSp>
        <p:nvGrpSpPr>
          <p:cNvPr id="159" name="Google Shape;159;p17"/>
          <p:cNvGrpSpPr/>
          <p:nvPr/>
        </p:nvGrpSpPr>
        <p:grpSpPr>
          <a:xfrm>
            <a:off x="4568000" y="283675"/>
            <a:ext cx="2812150" cy="4492300"/>
            <a:chOff x="4568000" y="283675"/>
            <a:chExt cx="2812150" cy="4492300"/>
          </a:xfrm>
        </p:grpSpPr>
        <p:sp>
          <p:nvSpPr>
            <p:cNvPr id="160" name="Google Shape;160;p17"/>
            <p:cNvSpPr/>
            <p:nvPr/>
          </p:nvSpPr>
          <p:spPr>
            <a:xfrm>
              <a:off x="4568000" y="2258675"/>
              <a:ext cx="874200" cy="572700"/>
            </a:xfrm>
            <a:prstGeom prst="roundRect">
              <a:avLst>
                <a:gd fmla="val 16667" name="adj"/>
              </a:avLst>
            </a:prstGeom>
            <a:solidFill>
              <a:srgbClr val="A4C2F4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latin typeface="Comic Sans MS"/>
                  <a:ea typeface="Comic Sans MS"/>
                  <a:cs typeface="Comic Sans MS"/>
                  <a:sym typeface="Comic Sans MS"/>
                </a:rPr>
                <a:t>Record</a:t>
              </a:r>
              <a:endParaRPr b="1"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61" name="Google Shape;161;p17"/>
            <p:cNvSpPr/>
            <p:nvPr/>
          </p:nvSpPr>
          <p:spPr>
            <a:xfrm>
              <a:off x="5584000" y="1193825"/>
              <a:ext cx="425400" cy="2702400"/>
            </a:xfrm>
            <a:prstGeom prst="leftBrace">
              <a:avLst>
                <a:gd fmla="val 50000" name="adj1"/>
                <a:gd fmla="val 50000" name="adj2"/>
              </a:avLst>
            </a:prstGeom>
            <a:noFill/>
            <a:ln cap="flat" cmpd="sng" w="38100">
              <a:solidFill>
                <a:srgbClr val="76A5A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600"/>
            </a:p>
          </p:txBody>
        </p:sp>
        <p:sp>
          <p:nvSpPr>
            <p:cNvPr id="162" name="Google Shape;162;p17"/>
            <p:cNvSpPr/>
            <p:nvPr/>
          </p:nvSpPr>
          <p:spPr>
            <a:xfrm>
              <a:off x="6151350" y="283675"/>
              <a:ext cx="1228800" cy="572700"/>
            </a:xfrm>
            <a:prstGeom prst="rect">
              <a:avLst/>
            </a:prstGeom>
            <a:solidFill>
              <a:srgbClr val="FFE5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latin typeface="Comfortaa"/>
                  <a:ea typeface="Comfortaa"/>
                  <a:cs typeface="Comfortaa"/>
                  <a:sym typeface="Comfortaa"/>
                </a:rPr>
                <a:t>Year</a:t>
              </a:r>
              <a:endParaRPr b="1" sz="1600">
                <a:latin typeface="Comfortaa"/>
                <a:ea typeface="Comfortaa"/>
                <a:cs typeface="Comfortaa"/>
                <a:sym typeface="Comfortaa"/>
              </a:endParaRPr>
            </a:p>
          </p:txBody>
        </p:sp>
        <p:sp>
          <p:nvSpPr>
            <p:cNvPr id="163" name="Google Shape;163;p17"/>
            <p:cNvSpPr/>
            <p:nvPr/>
          </p:nvSpPr>
          <p:spPr>
            <a:xfrm>
              <a:off x="6151200" y="2186375"/>
              <a:ext cx="1228800" cy="572700"/>
            </a:xfrm>
            <a:prstGeom prst="rect">
              <a:avLst/>
            </a:prstGeom>
            <a:solidFill>
              <a:srgbClr val="D9D2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latin typeface="Comfortaa"/>
                  <a:ea typeface="Comfortaa"/>
                  <a:cs typeface="Comfortaa"/>
                  <a:sym typeface="Comfortaa"/>
                </a:rPr>
                <a:t>Average Price</a:t>
              </a:r>
              <a:endParaRPr b="1" sz="1600">
                <a:latin typeface="Comfortaa"/>
                <a:ea typeface="Comfortaa"/>
                <a:cs typeface="Comfortaa"/>
                <a:sym typeface="Comfortaa"/>
              </a:endParaRPr>
            </a:p>
          </p:txBody>
        </p:sp>
        <p:sp>
          <p:nvSpPr>
            <p:cNvPr id="164" name="Google Shape;164;p17"/>
            <p:cNvSpPr/>
            <p:nvPr/>
          </p:nvSpPr>
          <p:spPr>
            <a:xfrm>
              <a:off x="6151350" y="2866488"/>
              <a:ext cx="1228800" cy="572700"/>
            </a:xfrm>
            <a:prstGeom prst="rect">
              <a:avLst/>
            </a:prstGeom>
            <a:solidFill>
              <a:srgbClr val="D0E0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latin typeface="Comfortaa"/>
                  <a:ea typeface="Comfortaa"/>
                  <a:cs typeface="Comfortaa"/>
                  <a:sym typeface="Comfortaa"/>
                </a:rPr>
                <a:t>Total Volume</a:t>
              </a:r>
              <a:endParaRPr b="1" sz="1600">
                <a:latin typeface="Comfortaa"/>
                <a:ea typeface="Comfortaa"/>
                <a:cs typeface="Comfortaa"/>
                <a:sym typeface="Comfortaa"/>
              </a:endParaRPr>
            </a:p>
          </p:txBody>
        </p:sp>
        <p:sp>
          <p:nvSpPr>
            <p:cNvPr id="165" name="Google Shape;165;p17"/>
            <p:cNvSpPr/>
            <p:nvPr/>
          </p:nvSpPr>
          <p:spPr>
            <a:xfrm>
              <a:off x="6151350" y="4203275"/>
              <a:ext cx="1228800" cy="572700"/>
            </a:xfrm>
            <a:prstGeom prst="rect">
              <a:avLst/>
            </a:prstGeom>
            <a:solidFill>
              <a:srgbClr val="F4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latin typeface="Comfortaa"/>
                  <a:ea typeface="Comfortaa"/>
                  <a:cs typeface="Comfortaa"/>
                  <a:sym typeface="Comfortaa"/>
                </a:rPr>
                <a:t>Region</a:t>
              </a:r>
              <a:endParaRPr b="1" sz="1600">
                <a:latin typeface="Comfortaa"/>
                <a:ea typeface="Comfortaa"/>
                <a:cs typeface="Comfortaa"/>
                <a:sym typeface="Comfortaa"/>
              </a:endParaRPr>
            </a:p>
          </p:txBody>
        </p:sp>
        <p:sp>
          <p:nvSpPr>
            <p:cNvPr id="166" name="Google Shape;166;p17"/>
            <p:cNvSpPr/>
            <p:nvPr/>
          </p:nvSpPr>
          <p:spPr>
            <a:xfrm>
              <a:off x="6151200" y="3534888"/>
              <a:ext cx="1228800" cy="572700"/>
            </a:xfrm>
            <a:prstGeom prst="rect">
              <a:avLst/>
            </a:prstGeom>
            <a:solidFill>
              <a:srgbClr val="D9EA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latin typeface="Comfortaa"/>
                  <a:ea typeface="Comfortaa"/>
                  <a:cs typeface="Comfortaa"/>
                  <a:sym typeface="Comfortaa"/>
                </a:rPr>
                <a:t>Type</a:t>
              </a:r>
              <a:endParaRPr b="1" sz="1600">
                <a:latin typeface="Comfortaa"/>
                <a:ea typeface="Comfortaa"/>
                <a:cs typeface="Comfortaa"/>
                <a:sym typeface="Comfortaa"/>
              </a:endParaRPr>
            </a:p>
          </p:txBody>
        </p:sp>
        <p:sp>
          <p:nvSpPr>
            <p:cNvPr id="167" name="Google Shape;167;p17"/>
            <p:cNvSpPr/>
            <p:nvPr/>
          </p:nvSpPr>
          <p:spPr>
            <a:xfrm>
              <a:off x="6151350" y="906700"/>
              <a:ext cx="1228800" cy="572700"/>
            </a:xfrm>
            <a:prstGeom prst="rect">
              <a:avLst/>
            </a:prstGeom>
            <a:solidFill>
              <a:srgbClr val="FFE5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latin typeface="Comfortaa"/>
                  <a:ea typeface="Comfortaa"/>
                  <a:cs typeface="Comfortaa"/>
                  <a:sym typeface="Comfortaa"/>
                </a:rPr>
                <a:t>Month</a:t>
              </a:r>
              <a:endParaRPr b="1" sz="1600">
                <a:latin typeface="Comfortaa"/>
                <a:ea typeface="Comfortaa"/>
                <a:cs typeface="Comfortaa"/>
                <a:sym typeface="Comfortaa"/>
              </a:endParaRPr>
            </a:p>
          </p:txBody>
        </p:sp>
        <p:sp>
          <p:nvSpPr>
            <p:cNvPr id="168" name="Google Shape;168;p17"/>
            <p:cNvSpPr/>
            <p:nvPr/>
          </p:nvSpPr>
          <p:spPr>
            <a:xfrm>
              <a:off x="6151350" y="1529725"/>
              <a:ext cx="1228800" cy="572700"/>
            </a:xfrm>
            <a:prstGeom prst="rect">
              <a:avLst/>
            </a:prstGeom>
            <a:solidFill>
              <a:srgbClr val="FFE5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latin typeface="Comfortaa"/>
                  <a:ea typeface="Comfortaa"/>
                  <a:cs typeface="Comfortaa"/>
                  <a:sym typeface="Comfortaa"/>
                </a:rPr>
                <a:t>Day</a:t>
              </a:r>
              <a:endParaRPr b="1" sz="1600">
                <a:latin typeface="Comfortaa"/>
                <a:ea typeface="Comfortaa"/>
                <a:cs typeface="Comfortaa"/>
                <a:sym typeface="Comfortaa"/>
              </a:endParaRPr>
            </a:p>
          </p:txBody>
        </p:sp>
      </p:grpSp>
      <p:sp>
        <p:nvSpPr>
          <p:cNvPr id="169" name="Google Shape;169;p17"/>
          <p:cNvSpPr txBox="1"/>
          <p:nvPr/>
        </p:nvSpPr>
        <p:spPr>
          <a:xfrm>
            <a:off x="236350" y="2824325"/>
            <a:ext cx="12288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Three years Data with more than 18k records and 14 features</a:t>
            </a:r>
            <a:endParaRPr b="1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A7CA4B">
            <a:alpha val="96070"/>
          </a:srgbClr>
        </a:solidFill>
      </p:bgPr>
    </p:bg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96550" y="756888"/>
            <a:ext cx="5777550" cy="36297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5" name="Google Shape;175;p18"/>
          <p:cNvGrpSpPr/>
          <p:nvPr/>
        </p:nvGrpSpPr>
        <p:grpSpPr>
          <a:xfrm>
            <a:off x="139625" y="146150"/>
            <a:ext cx="2812150" cy="4492300"/>
            <a:chOff x="4568000" y="283675"/>
            <a:chExt cx="2812150" cy="4492300"/>
          </a:xfrm>
        </p:grpSpPr>
        <p:sp>
          <p:nvSpPr>
            <p:cNvPr id="176" name="Google Shape;176;p18"/>
            <p:cNvSpPr/>
            <p:nvPr/>
          </p:nvSpPr>
          <p:spPr>
            <a:xfrm>
              <a:off x="4568000" y="2258675"/>
              <a:ext cx="874200" cy="572700"/>
            </a:xfrm>
            <a:prstGeom prst="roundRect">
              <a:avLst>
                <a:gd fmla="val 16667" name="adj"/>
              </a:avLst>
            </a:prstGeom>
            <a:solidFill>
              <a:srgbClr val="A4C2F4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latin typeface="Comic Sans MS"/>
                  <a:ea typeface="Comic Sans MS"/>
                  <a:cs typeface="Comic Sans MS"/>
                  <a:sym typeface="Comic Sans MS"/>
                </a:rPr>
                <a:t>Record</a:t>
              </a:r>
              <a:endParaRPr b="1"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77" name="Google Shape;177;p18"/>
            <p:cNvSpPr/>
            <p:nvPr/>
          </p:nvSpPr>
          <p:spPr>
            <a:xfrm>
              <a:off x="5584000" y="1193825"/>
              <a:ext cx="425400" cy="2702400"/>
            </a:xfrm>
            <a:prstGeom prst="leftBrace">
              <a:avLst>
                <a:gd fmla="val 50000" name="adj1"/>
                <a:gd fmla="val 50000" name="adj2"/>
              </a:avLst>
            </a:prstGeom>
            <a:noFill/>
            <a:ln cap="flat" cmpd="sng" w="38100">
              <a:solidFill>
                <a:srgbClr val="76A5A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600"/>
            </a:p>
          </p:txBody>
        </p:sp>
        <p:sp>
          <p:nvSpPr>
            <p:cNvPr id="178" name="Google Shape;178;p18"/>
            <p:cNvSpPr/>
            <p:nvPr/>
          </p:nvSpPr>
          <p:spPr>
            <a:xfrm>
              <a:off x="6151350" y="283675"/>
              <a:ext cx="1228800" cy="572700"/>
            </a:xfrm>
            <a:prstGeom prst="rect">
              <a:avLst/>
            </a:prstGeom>
            <a:solidFill>
              <a:srgbClr val="FFE5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latin typeface="Comfortaa"/>
                  <a:ea typeface="Comfortaa"/>
                  <a:cs typeface="Comfortaa"/>
                  <a:sym typeface="Comfortaa"/>
                </a:rPr>
                <a:t>Year</a:t>
              </a:r>
              <a:endParaRPr b="1" sz="1600">
                <a:latin typeface="Comfortaa"/>
                <a:ea typeface="Comfortaa"/>
                <a:cs typeface="Comfortaa"/>
                <a:sym typeface="Comfortaa"/>
              </a:endParaRPr>
            </a:p>
          </p:txBody>
        </p:sp>
        <p:sp>
          <p:nvSpPr>
            <p:cNvPr id="179" name="Google Shape;179;p18"/>
            <p:cNvSpPr/>
            <p:nvPr/>
          </p:nvSpPr>
          <p:spPr>
            <a:xfrm>
              <a:off x="6151200" y="2186375"/>
              <a:ext cx="1228800" cy="572700"/>
            </a:xfrm>
            <a:prstGeom prst="rect">
              <a:avLst/>
            </a:prstGeom>
            <a:solidFill>
              <a:srgbClr val="D9D2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latin typeface="Comfortaa"/>
                  <a:ea typeface="Comfortaa"/>
                  <a:cs typeface="Comfortaa"/>
                  <a:sym typeface="Comfortaa"/>
                </a:rPr>
                <a:t>Average Price</a:t>
              </a:r>
              <a:endParaRPr b="1" sz="1600">
                <a:latin typeface="Comfortaa"/>
                <a:ea typeface="Comfortaa"/>
                <a:cs typeface="Comfortaa"/>
                <a:sym typeface="Comfortaa"/>
              </a:endParaRPr>
            </a:p>
          </p:txBody>
        </p:sp>
        <p:sp>
          <p:nvSpPr>
            <p:cNvPr id="180" name="Google Shape;180;p18"/>
            <p:cNvSpPr/>
            <p:nvPr/>
          </p:nvSpPr>
          <p:spPr>
            <a:xfrm>
              <a:off x="6151350" y="2866488"/>
              <a:ext cx="1228800" cy="572700"/>
            </a:xfrm>
            <a:prstGeom prst="rect">
              <a:avLst/>
            </a:prstGeom>
            <a:solidFill>
              <a:srgbClr val="D0E0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latin typeface="Comfortaa"/>
                  <a:ea typeface="Comfortaa"/>
                  <a:cs typeface="Comfortaa"/>
                  <a:sym typeface="Comfortaa"/>
                </a:rPr>
                <a:t>Total Volume</a:t>
              </a:r>
              <a:endParaRPr b="1" sz="1600">
                <a:latin typeface="Comfortaa"/>
                <a:ea typeface="Comfortaa"/>
                <a:cs typeface="Comfortaa"/>
                <a:sym typeface="Comfortaa"/>
              </a:endParaRPr>
            </a:p>
          </p:txBody>
        </p:sp>
        <p:sp>
          <p:nvSpPr>
            <p:cNvPr id="181" name="Google Shape;181;p18"/>
            <p:cNvSpPr/>
            <p:nvPr/>
          </p:nvSpPr>
          <p:spPr>
            <a:xfrm>
              <a:off x="6151350" y="4203275"/>
              <a:ext cx="1228800" cy="572700"/>
            </a:xfrm>
            <a:prstGeom prst="rect">
              <a:avLst/>
            </a:prstGeom>
            <a:solidFill>
              <a:srgbClr val="F4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latin typeface="Comfortaa"/>
                  <a:ea typeface="Comfortaa"/>
                  <a:cs typeface="Comfortaa"/>
                  <a:sym typeface="Comfortaa"/>
                </a:rPr>
                <a:t>Region</a:t>
              </a:r>
              <a:endParaRPr b="1" sz="1600">
                <a:latin typeface="Comfortaa"/>
                <a:ea typeface="Comfortaa"/>
                <a:cs typeface="Comfortaa"/>
                <a:sym typeface="Comfortaa"/>
              </a:endParaRPr>
            </a:p>
          </p:txBody>
        </p:sp>
        <p:sp>
          <p:nvSpPr>
            <p:cNvPr id="182" name="Google Shape;182;p18"/>
            <p:cNvSpPr/>
            <p:nvPr/>
          </p:nvSpPr>
          <p:spPr>
            <a:xfrm>
              <a:off x="6151200" y="3534888"/>
              <a:ext cx="1228800" cy="572700"/>
            </a:xfrm>
            <a:prstGeom prst="rect">
              <a:avLst/>
            </a:prstGeom>
            <a:solidFill>
              <a:srgbClr val="D9EA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latin typeface="Comfortaa"/>
                  <a:ea typeface="Comfortaa"/>
                  <a:cs typeface="Comfortaa"/>
                  <a:sym typeface="Comfortaa"/>
                </a:rPr>
                <a:t>Type</a:t>
              </a:r>
              <a:endParaRPr b="1" sz="1600">
                <a:latin typeface="Comfortaa"/>
                <a:ea typeface="Comfortaa"/>
                <a:cs typeface="Comfortaa"/>
                <a:sym typeface="Comfortaa"/>
              </a:endParaRPr>
            </a:p>
          </p:txBody>
        </p:sp>
        <p:sp>
          <p:nvSpPr>
            <p:cNvPr id="183" name="Google Shape;183;p18"/>
            <p:cNvSpPr/>
            <p:nvPr/>
          </p:nvSpPr>
          <p:spPr>
            <a:xfrm>
              <a:off x="6151350" y="906700"/>
              <a:ext cx="1228800" cy="572700"/>
            </a:xfrm>
            <a:prstGeom prst="rect">
              <a:avLst/>
            </a:prstGeom>
            <a:solidFill>
              <a:srgbClr val="FFE5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latin typeface="Comfortaa"/>
                  <a:ea typeface="Comfortaa"/>
                  <a:cs typeface="Comfortaa"/>
                  <a:sym typeface="Comfortaa"/>
                </a:rPr>
                <a:t>Month</a:t>
              </a:r>
              <a:endParaRPr b="1" sz="1600">
                <a:latin typeface="Comfortaa"/>
                <a:ea typeface="Comfortaa"/>
                <a:cs typeface="Comfortaa"/>
                <a:sym typeface="Comfortaa"/>
              </a:endParaRPr>
            </a:p>
          </p:txBody>
        </p:sp>
        <p:sp>
          <p:nvSpPr>
            <p:cNvPr id="184" name="Google Shape;184;p18"/>
            <p:cNvSpPr/>
            <p:nvPr/>
          </p:nvSpPr>
          <p:spPr>
            <a:xfrm>
              <a:off x="6151350" y="1529725"/>
              <a:ext cx="1228800" cy="572700"/>
            </a:xfrm>
            <a:prstGeom prst="rect">
              <a:avLst/>
            </a:prstGeom>
            <a:solidFill>
              <a:srgbClr val="FFE5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latin typeface="Comfortaa"/>
                  <a:ea typeface="Comfortaa"/>
                  <a:cs typeface="Comfortaa"/>
                  <a:sym typeface="Comfortaa"/>
                </a:rPr>
                <a:t>Day</a:t>
              </a:r>
              <a:endParaRPr b="1" sz="1600">
                <a:latin typeface="Comfortaa"/>
                <a:ea typeface="Comfortaa"/>
                <a:cs typeface="Comfortaa"/>
                <a:sym typeface="Comfortaa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A7CA4B">
            <a:alpha val="96070"/>
          </a:srgbClr>
        </a:solidFill>
      </p:bgPr>
    </p:bg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9"/>
          <p:cNvSpPr/>
          <p:nvPr/>
        </p:nvSpPr>
        <p:spPr>
          <a:xfrm>
            <a:off x="3319150" y="2297125"/>
            <a:ext cx="1051200" cy="306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0" name="Google Shape;190;p19"/>
          <p:cNvGrpSpPr/>
          <p:nvPr/>
        </p:nvGrpSpPr>
        <p:grpSpPr>
          <a:xfrm>
            <a:off x="139625" y="146150"/>
            <a:ext cx="2812150" cy="4492300"/>
            <a:chOff x="4568000" y="283675"/>
            <a:chExt cx="2812150" cy="4492300"/>
          </a:xfrm>
        </p:grpSpPr>
        <p:sp>
          <p:nvSpPr>
            <p:cNvPr id="191" name="Google Shape;191;p19"/>
            <p:cNvSpPr/>
            <p:nvPr/>
          </p:nvSpPr>
          <p:spPr>
            <a:xfrm>
              <a:off x="4568000" y="2258675"/>
              <a:ext cx="874200" cy="572700"/>
            </a:xfrm>
            <a:prstGeom prst="roundRect">
              <a:avLst>
                <a:gd fmla="val 16667" name="adj"/>
              </a:avLst>
            </a:prstGeom>
            <a:solidFill>
              <a:srgbClr val="A4C2F4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latin typeface="Comic Sans MS"/>
                  <a:ea typeface="Comic Sans MS"/>
                  <a:cs typeface="Comic Sans MS"/>
                  <a:sym typeface="Comic Sans MS"/>
                </a:rPr>
                <a:t>Record</a:t>
              </a:r>
              <a:endParaRPr b="1"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92" name="Google Shape;192;p19"/>
            <p:cNvSpPr/>
            <p:nvPr/>
          </p:nvSpPr>
          <p:spPr>
            <a:xfrm>
              <a:off x="5584000" y="1193825"/>
              <a:ext cx="425400" cy="2702400"/>
            </a:xfrm>
            <a:prstGeom prst="leftBrace">
              <a:avLst>
                <a:gd fmla="val 50000" name="adj1"/>
                <a:gd fmla="val 50000" name="adj2"/>
              </a:avLst>
            </a:prstGeom>
            <a:noFill/>
            <a:ln cap="flat" cmpd="sng" w="38100">
              <a:solidFill>
                <a:srgbClr val="76A5A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600"/>
            </a:p>
          </p:txBody>
        </p:sp>
        <p:sp>
          <p:nvSpPr>
            <p:cNvPr id="193" name="Google Shape;193;p19"/>
            <p:cNvSpPr/>
            <p:nvPr/>
          </p:nvSpPr>
          <p:spPr>
            <a:xfrm>
              <a:off x="6151350" y="283675"/>
              <a:ext cx="1228800" cy="572700"/>
            </a:xfrm>
            <a:prstGeom prst="rect">
              <a:avLst/>
            </a:prstGeom>
            <a:solidFill>
              <a:srgbClr val="FFE5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latin typeface="Comfortaa"/>
                  <a:ea typeface="Comfortaa"/>
                  <a:cs typeface="Comfortaa"/>
                  <a:sym typeface="Comfortaa"/>
                </a:rPr>
                <a:t>Year</a:t>
              </a:r>
              <a:endParaRPr b="1" sz="1600">
                <a:latin typeface="Comfortaa"/>
                <a:ea typeface="Comfortaa"/>
                <a:cs typeface="Comfortaa"/>
                <a:sym typeface="Comfortaa"/>
              </a:endParaRPr>
            </a:p>
          </p:txBody>
        </p:sp>
        <p:sp>
          <p:nvSpPr>
            <p:cNvPr id="194" name="Google Shape;194;p19"/>
            <p:cNvSpPr/>
            <p:nvPr/>
          </p:nvSpPr>
          <p:spPr>
            <a:xfrm>
              <a:off x="6151200" y="2186375"/>
              <a:ext cx="1228800" cy="572700"/>
            </a:xfrm>
            <a:prstGeom prst="rect">
              <a:avLst/>
            </a:prstGeom>
            <a:solidFill>
              <a:srgbClr val="D9D2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latin typeface="Comfortaa"/>
                  <a:ea typeface="Comfortaa"/>
                  <a:cs typeface="Comfortaa"/>
                  <a:sym typeface="Comfortaa"/>
                </a:rPr>
                <a:t>Average Price</a:t>
              </a:r>
              <a:endParaRPr b="1" sz="1600">
                <a:latin typeface="Comfortaa"/>
                <a:ea typeface="Comfortaa"/>
                <a:cs typeface="Comfortaa"/>
                <a:sym typeface="Comfortaa"/>
              </a:endParaRPr>
            </a:p>
          </p:txBody>
        </p:sp>
        <p:sp>
          <p:nvSpPr>
            <p:cNvPr id="195" name="Google Shape;195;p19"/>
            <p:cNvSpPr/>
            <p:nvPr/>
          </p:nvSpPr>
          <p:spPr>
            <a:xfrm>
              <a:off x="6151350" y="2866488"/>
              <a:ext cx="1228800" cy="572700"/>
            </a:xfrm>
            <a:prstGeom prst="rect">
              <a:avLst/>
            </a:prstGeom>
            <a:solidFill>
              <a:srgbClr val="D0E0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latin typeface="Comfortaa"/>
                  <a:ea typeface="Comfortaa"/>
                  <a:cs typeface="Comfortaa"/>
                  <a:sym typeface="Comfortaa"/>
                </a:rPr>
                <a:t>Total Volume</a:t>
              </a:r>
              <a:endParaRPr b="1" sz="1600">
                <a:latin typeface="Comfortaa"/>
                <a:ea typeface="Comfortaa"/>
                <a:cs typeface="Comfortaa"/>
                <a:sym typeface="Comfortaa"/>
              </a:endParaRPr>
            </a:p>
          </p:txBody>
        </p:sp>
        <p:sp>
          <p:nvSpPr>
            <p:cNvPr id="196" name="Google Shape;196;p19"/>
            <p:cNvSpPr/>
            <p:nvPr/>
          </p:nvSpPr>
          <p:spPr>
            <a:xfrm>
              <a:off x="6151350" y="4203275"/>
              <a:ext cx="1228800" cy="572700"/>
            </a:xfrm>
            <a:prstGeom prst="rect">
              <a:avLst/>
            </a:prstGeom>
            <a:solidFill>
              <a:srgbClr val="F4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latin typeface="Comfortaa"/>
                  <a:ea typeface="Comfortaa"/>
                  <a:cs typeface="Comfortaa"/>
                  <a:sym typeface="Comfortaa"/>
                </a:rPr>
                <a:t>Region</a:t>
              </a:r>
              <a:endParaRPr b="1" sz="1600">
                <a:latin typeface="Comfortaa"/>
                <a:ea typeface="Comfortaa"/>
                <a:cs typeface="Comfortaa"/>
                <a:sym typeface="Comfortaa"/>
              </a:endParaRPr>
            </a:p>
          </p:txBody>
        </p:sp>
        <p:sp>
          <p:nvSpPr>
            <p:cNvPr id="197" name="Google Shape;197;p19"/>
            <p:cNvSpPr/>
            <p:nvPr/>
          </p:nvSpPr>
          <p:spPr>
            <a:xfrm>
              <a:off x="6151200" y="3534888"/>
              <a:ext cx="1228800" cy="572700"/>
            </a:xfrm>
            <a:prstGeom prst="rect">
              <a:avLst/>
            </a:prstGeom>
            <a:solidFill>
              <a:srgbClr val="D9EA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latin typeface="Comfortaa"/>
                  <a:ea typeface="Comfortaa"/>
                  <a:cs typeface="Comfortaa"/>
                  <a:sym typeface="Comfortaa"/>
                </a:rPr>
                <a:t>Type</a:t>
              </a:r>
              <a:endParaRPr b="1" sz="1600">
                <a:latin typeface="Comfortaa"/>
                <a:ea typeface="Comfortaa"/>
                <a:cs typeface="Comfortaa"/>
                <a:sym typeface="Comfortaa"/>
              </a:endParaRPr>
            </a:p>
          </p:txBody>
        </p:sp>
        <p:sp>
          <p:nvSpPr>
            <p:cNvPr id="198" name="Google Shape;198;p19"/>
            <p:cNvSpPr/>
            <p:nvPr/>
          </p:nvSpPr>
          <p:spPr>
            <a:xfrm>
              <a:off x="6151350" y="906700"/>
              <a:ext cx="1228800" cy="572700"/>
            </a:xfrm>
            <a:prstGeom prst="rect">
              <a:avLst/>
            </a:prstGeom>
            <a:solidFill>
              <a:srgbClr val="FFE5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latin typeface="Comfortaa"/>
                  <a:ea typeface="Comfortaa"/>
                  <a:cs typeface="Comfortaa"/>
                  <a:sym typeface="Comfortaa"/>
                </a:rPr>
                <a:t>Month</a:t>
              </a:r>
              <a:endParaRPr b="1" sz="1600">
                <a:latin typeface="Comfortaa"/>
                <a:ea typeface="Comfortaa"/>
                <a:cs typeface="Comfortaa"/>
                <a:sym typeface="Comfortaa"/>
              </a:endParaRPr>
            </a:p>
          </p:txBody>
        </p:sp>
        <p:sp>
          <p:nvSpPr>
            <p:cNvPr id="199" name="Google Shape;199;p19"/>
            <p:cNvSpPr/>
            <p:nvPr/>
          </p:nvSpPr>
          <p:spPr>
            <a:xfrm>
              <a:off x="6151350" y="1529725"/>
              <a:ext cx="1228800" cy="572700"/>
            </a:xfrm>
            <a:prstGeom prst="rect">
              <a:avLst/>
            </a:prstGeom>
            <a:solidFill>
              <a:srgbClr val="FFE5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latin typeface="Comfortaa"/>
                  <a:ea typeface="Comfortaa"/>
                  <a:cs typeface="Comfortaa"/>
                  <a:sym typeface="Comfortaa"/>
                </a:rPr>
                <a:t>Day</a:t>
              </a:r>
              <a:endParaRPr b="1" sz="1600">
                <a:latin typeface="Comfortaa"/>
                <a:ea typeface="Comfortaa"/>
                <a:cs typeface="Comfortaa"/>
                <a:sym typeface="Comfortaa"/>
              </a:endParaRPr>
            </a:p>
          </p:txBody>
        </p:sp>
      </p:grpSp>
      <p:grpSp>
        <p:nvGrpSpPr>
          <p:cNvPr id="200" name="Google Shape;200;p19"/>
          <p:cNvGrpSpPr/>
          <p:nvPr/>
        </p:nvGrpSpPr>
        <p:grpSpPr>
          <a:xfrm>
            <a:off x="4527850" y="827300"/>
            <a:ext cx="2812150" cy="3229438"/>
            <a:chOff x="4568000" y="906700"/>
            <a:chExt cx="2812150" cy="3229438"/>
          </a:xfrm>
        </p:grpSpPr>
        <p:sp>
          <p:nvSpPr>
            <p:cNvPr id="201" name="Google Shape;201;p19"/>
            <p:cNvSpPr/>
            <p:nvPr/>
          </p:nvSpPr>
          <p:spPr>
            <a:xfrm>
              <a:off x="4568000" y="2258675"/>
              <a:ext cx="874200" cy="572700"/>
            </a:xfrm>
            <a:prstGeom prst="roundRect">
              <a:avLst>
                <a:gd fmla="val 16667" name="adj"/>
              </a:avLst>
            </a:prstGeom>
            <a:solidFill>
              <a:srgbClr val="A4C2F4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latin typeface="Comic Sans MS"/>
                  <a:ea typeface="Comic Sans MS"/>
                  <a:cs typeface="Comic Sans MS"/>
                  <a:sym typeface="Comic Sans MS"/>
                </a:rPr>
                <a:t>Record</a:t>
              </a:r>
              <a:endParaRPr b="1"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2" name="Google Shape;202;p19"/>
            <p:cNvSpPr/>
            <p:nvPr/>
          </p:nvSpPr>
          <p:spPr>
            <a:xfrm>
              <a:off x="5584000" y="1193825"/>
              <a:ext cx="425400" cy="2702400"/>
            </a:xfrm>
            <a:prstGeom prst="leftBrace">
              <a:avLst>
                <a:gd fmla="val 50000" name="adj1"/>
                <a:gd fmla="val 50000" name="adj2"/>
              </a:avLst>
            </a:prstGeom>
            <a:noFill/>
            <a:ln cap="flat" cmpd="sng" w="38100">
              <a:solidFill>
                <a:srgbClr val="76A5A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600"/>
            </a:p>
          </p:txBody>
        </p:sp>
        <p:sp>
          <p:nvSpPr>
            <p:cNvPr id="203" name="Google Shape;203;p19"/>
            <p:cNvSpPr/>
            <p:nvPr/>
          </p:nvSpPr>
          <p:spPr>
            <a:xfrm>
              <a:off x="6151200" y="1546538"/>
              <a:ext cx="1228800" cy="572700"/>
            </a:xfrm>
            <a:prstGeom prst="rect">
              <a:avLst/>
            </a:prstGeom>
            <a:solidFill>
              <a:srgbClr val="D9D2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latin typeface="Comfortaa"/>
                  <a:ea typeface="Comfortaa"/>
                  <a:cs typeface="Comfortaa"/>
                  <a:sym typeface="Comfortaa"/>
                </a:rPr>
                <a:t>Average Price</a:t>
              </a:r>
              <a:endParaRPr b="1" sz="1600">
                <a:latin typeface="Comfortaa"/>
                <a:ea typeface="Comfortaa"/>
                <a:cs typeface="Comfortaa"/>
                <a:sym typeface="Comfortaa"/>
              </a:endParaRPr>
            </a:p>
          </p:txBody>
        </p:sp>
        <p:sp>
          <p:nvSpPr>
            <p:cNvPr id="204" name="Google Shape;204;p19"/>
            <p:cNvSpPr/>
            <p:nvPr/>
          </p:nvSpPr>
          <p:spPr>
            <a:xfrm>
              <a:off x="6151350" y="2226650"/>
              <a:ext cx="1228800" cy="572700"/>
            </a:xfrm>
            <a:prstGeom prst="rect">
              <a:avLst/>
            </a:prstGeom>
            <a:solidFill>
              <a:srgbClr val="D0E0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latin typeface="Comfortaa"/>
                  <a:ea typeface="Comfortaa"/>
                  <a:cs typeface="Comfortaa"/>
                  <a:sym typeface="Comfortaa"/>
                </a:rPr>
                <a:t>Total Volume</a:t>
              </a:r>
              <a:endParaRPr b="1" sz="1600">
                <a:latin typeface="Comfortaa"/>
                <a:ea typeface="Comfortaa"/>
                <a:cs typeface="Comfortaa"/>
                <a:sym typeface="Comfortaa"/>
              </a:endParaRPr>
            </a:p>
          </p:txBody>
        </p:sp>
        <p:sp>
          <p:nvSpPr>
            <p:cNvPr id="205" name="Google Shape;205;p19"/>
            <p:cNvSpPr/>
            <p:nvPr/>
          </p:nvSpPr>
          <p:spPr>
            <a:xfrm>
              <a:off x="6151350" y="3563438"/>
              <a:ext cx="1228800" cy="572700"/>
            </a:xfrm>
            <a:prstGeom prst="rect">
              <a:avLst/>
            </a:prstGeom>
            <a:solidFill>
              <a:srgbClr val="F4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latin typeface="Comfortaa"/>
                  <a:ea typeface="Comfortaa"/>
                  <a:cs typeface="Comfortaa"/>
                  <a:sym typeface="Comfortaa"/>
                </a:rPr>
                <a:t>Region</a:t>
              </a:r>
              <a:endParaRPr b="1" sz="1600">
                <a:latin typeface="Comfortaa"/>
                <a:ea typeface="Comfortaa"/>
                <a:cs typeface="Comfortaa"/>
                <a:sym typeface="Comfortaa"/>
              </a:endParaRPr>
            </a:p>
          </p:txBody>
        </p:sp>
        <p:sp>
          <p:nvSpPr>
            <p:cNvPr id="206" name="Google Shape;206;p19"/>
            <p:cNvSpPr/>
            <p:nvPr/>
          </p:nvSpPr>
          <p:spPr>
            <a:xfrm>
              <a:off x="6151200" y="2895050"/>
              <a:ext cx="1228800" cy="572700"/>
            </a:xfrm>
            <a:prstGeom prst="rect">
              <a:avLst/>
            </a:prstGeom>
            <a:solidFill>
              <a:srgbClr val="D9EA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latin typeface="Comfortaa"/>
                  <a:ea typeface="Comfortaa"/>
                  <a:cs typeface="Comfortaa"/>
                  <a:sym typeface="Comfortaa"/>
                </a:rPr>
                <a:t>Type</a:t>
              </a:r>
              <a:endParaRPr b="1" sz="1600">
                <a:latin typeface="Comfortaa"/>
                <a:ea typeface="Comfortaa"/>
                <a:cs typeface="Comfortaa"/>
                <a:sym typeface="Comfortaa"/>
              </a:endParaRPr>
            </a:p>
          </p:txBody>
        </p:sp>
        <p:sp>
          <p:nvSpPr>
            <p:cNvPr id="207" name="Google Shape;207;p19"/>
            <p:cNvSpPr/>
            <p:nvPr/>
          </p:nvSpPr>
          <p:spPr>
            <a:xfrm>
              <a:off x="6151350" y="906700"/>
              <a:ext cx="1228800" cy="572700"/>
            </a:xfrm>
            <a:prstGeom prst="rect">
              <a:avLst/>
            </a:prstGeom>
            <a:solidFill>
              <a:srgbClr val="FFE5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latin typeface="Comfortaa"/>
                  <a:ea typeface="Comfortaa"/>
                  <a:cs typeface="Comfortaa"/>
                  <a:sym typeface="Comfortaa"/>
                </a:rPr>
                <a:t>Month</a:t>
              </a:r>
              <a:endParaRPr b="1" sz="1600">
                <a:latin typeface="Comfortaa"/>
                <a:ea typeface="Comfortaa"/>
                <a:cs typeface="Comfortaa"/>
                <a:sym typeface="Comfortaa"/>
              </a:endParaRPr>
            </a:p>
          </p:txBody>
        </p:sp>
      </p:grpSp>
      <p:sp>
        <p:nvSpPr>
          <p:cNvPr id="208" name="Google Shape;208;p19"/>
          <p:cNvSpPr/>
          <p:nvPr/>
        </p:nvSpPr>
        <p:spPr>
          <a:xfrm>
            <a:off x="7378325" y="2888525"/>
            <a:ext cx="259200" cy="4584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38100">
            <a:solidFill>
              <a:srgbClr val="76A5A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600"/>
          </a:p>
        </p:txBody>
      </p:sp>
      <p:sp>
        <p:nvSpPr>
          <p:cNvPr id="209" name="Google Shape;209;p19"/>
          <p:cNvSpPr txBox="1"/>
          <p:nvPr/>
        </p:nvSpPr>
        <p:spPr>
          <a:xfrm>
            <a:off x="7756675" y="514025"/>
            <a:ext cx="174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0" name="Google Shape;210;p19"/>
          <p:cNvSpPr txBox="1"/>
          <p:nvPr/>
        </p:nvSpPr>
        <p:spPr>
          <a:xfrm>
            <a:off x="7440025" y="914225"/>
            <a:ext cx="150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12 x 1 vector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1" name="Google Shape;211;p19"/>
          <p:cNvSpPr txBox="1"/>
          <p:nvPr/>
        </p:nvSpPr>
        <p:spPr>
          <a:xfrm>
            <a:off x="7637525" y="2707775"/>
            <a:ext cx="1901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0 (conventional)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2" name="Google Shape;212;p19"/>
          <p:cNvSpPr txBox="1"/>
          <p:nvPr/>
        </p:nvSpPr>
        <p:spPr>
          <a:xfrm>
            <a:off x="7637525" y="3107975"/>
            <a:ext cx="1901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1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(organic)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3" name="Google Shape;213;p19"/>
          <p:cNvSpPr txBox="1"/>
          <p:nvPr/>
        </p:nvSpPr>
        <p:spPr>
          <a:xfrm>
            <a:off x="7340000" y="3601550"/>
            <a:ext cx="1608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54</a:t>
            </a: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 x 1 vector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4" name="Google Shape;214;p19"/>
          <p:cNvSpPr txBox="1"/>
          <p:nvPr/>
        </p:nvSpPr>
        <p:spPr>
          <a:xfrm>
            <a:off x="3099100" y="1971825"/>
            <a:ext cx="5280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Pacifico"/>
                <a:ea typeface="Pacifico"/>
                <a:cs typeface="Pacifico"/>
                <a:sym typeface="Pacifico"/>
              </a:rPr>
              <a:t>One Hot encoder</a:t>
            </a:r>
            <a:endParaRPr b="1" sz="1200">
              <a:latin typeface="Pacifico"/>
              <a:ea typeface="Pacifico"/>
              <a:cs typeface="Pacifico"/>
              <a:sym typeface="Pacifico"/>
            </a:endParaRPr>
          </a:p>
        </p:txBody>
      </p:sp>
      <p:sp>
        <p:nvSpPr>
          <p:cNvPr id="215" name="Google Shape;215;p19"/>
          <p:cNvSpPr/>
          <p:nvPr/>
        </p:nvSpPr>
        <p:spPr>
          <a:xfrm>
            <a:off x="4131425" y="3069725"/>
            <a:ext cx="1461600" cy="476700"/>
          </a:xfrm>
          <a:prstGeom prst="wedgeRoundRectCallout">
            <a:avLst>
              <a:gd fmla="val -8155" name="adj1"/>
              <a:gd fmla="val -99523" name="adj2"/>
              <a:gd fmla="val 0" name="adj3"/>
            </a:avLst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fortaa"/>
                <a:ea typeface="Comfortaa"/>
                <a:cs typeface="Comfortaa"/>
                <a:sym typeface="Comfortaa"/>
              </a:rPr>
              <a:t>Training Data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A7CA4B">
            <a:alpha val="96070"/>
          </a:srgbClr>
        </a:solidFill>
      </p:bgPr>
    </p:bg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0"/>
          <p:cNvSpPr txBox="1"/>
          <p:nvPr>
            <p:ph type="title"/>
          </p:nvPr>
        </p:nvSpPr>
        <p:spPr>
          <a:xfrm>
            <a:off x="205650" y="325725"/>
            <a:ext cx="1362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Arial"/>
                <a:ea typeface="Arial"/>
                <a:cs typeface="Arial"/>
                <a:sym typeface="Arial"/>
              </a:rPr>
              <a:t>Model</a:t>
            </a:r>
            <a:endParaRPr b="1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1" name="Google Shape;22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646" y="2377284"/>
            <a:ext cx="1569054" cy="844676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20"/>
          <p:cNvSpPr/>
          <p:nvPr/>
        </p:nvSpPr>
        <p:spPr>
          <a:xfrm>
            <a:off x="1899875" y="1793500"/>
            <a:ext cx="414300" cy="22131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28575">
            <a:solidFill>
              <a:srgbClr val="D0E0E3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20"/>
          <p:cNvSpPr/>
          <p:nvPr/>
        </p:nvSpPr>
        <p:spPr>
          <a:xfrm>
            <a:off x="2647625" y="1308850"/>
            <a:ext cx="1808838" cy="844668"/>
          </a:xfrm>
          <a:prstGeom prst="flowChartTerminator">
            <a:avLst/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omic Sans MS"/>
                <a:ea typeface="Comic Sans MS"/>
                <a:cs typeface="Comic Sans MS"/>
                <a:sym typeface="Comic Sans MS"/>
              </a:rPr>
              <a:t>Linear Regression</a:t>
            </a:r>
            <a:endParaRPr b="1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24" name="Google Shape;224;p20"/>
          <p:cNvSpPr/>
          <p:nvPr/>
        </p:nvSpPr>
        <p:spPr>
          <a:xfrm>
            <a:off x="2647625" y="2330325"/>
            <a:ext cx="1808838" cy="844668"/>
          </a:xfrm>
          <a:prstGeom prst="flowChartTerminator">
            <a:avLst/>
          </a:prstGeom>
          <a:solidFill>
            <a:srgbClr val="D9EA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omic Sans MS"/>
                <a:ea typeface="Comic Sans MS"/>
                <a:cs typeface="Comic Sans MS"/>
                <a:sym typeface="Comic Sans MS"/>
              </a:rPr>
              <a:t>Ridge regression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5" name="Google Shape;225;p20"/>
          <p:cNvSpPr/>
          <p:nvPr/>
        </p:nvSpPr>
        <p:spPr>
          <a:xfrm>
            <a:off x="4907100" y="1308850"/>
            <a:ext cx="1808838" cy="844668"/>
          </a:xfrm>
          <a:prstGeom prst="flowChartTerminator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omic Sans MS"/>
                <a:ea typeface="Comic Sans MS"/>
                <a:cs typeface="Comic Sans MS"/>
                <a:sym typeface="Comic Sans MS"/>
              </a:rPr>
              <a:t>Bayes</a:t>
            </a:r>
            <a:r>
              <a:rPr b="1" lang="en">
                <a:latin typeface="Comfortaa"/>
                <a:ea typeface="Comfortaa"/>
                <a:cs typeface="Comfortaa"/>
                <a:sym typeface="Comfortaa"/>
              </a:rPr>
              <a:t> </a:t>
            </a:r>
            <a:r>
              <a:rPr b="1" lang="en">
                <a:latin typeface="Comic Sans MS"/>
                <a:ea typeface="Comic Sans MS"/>
                <a:cs typeface="Comic Sans MS"/>
                <a:sym typeface="Comic Sans MS"/>
              </a:rPr>
              <a:t>Ringe</a:t>
            </a:r>
            <a:endParaRPr b="1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26" name="Google Shape;226;p20"/>
          <p:cNvSpPr/>
          <p:nvPr/>
        </p:nvSpPr>
        <p:spPr>
          <a:xfrm>
            <a:off x="4907100" y="2330325"/>
            <a:ext cx="1808838" cy="844668"/>
          </a:xfrm>
          <a:prstGeom prst="flowChartTerminator">
            <a:avLst/>
          </a:prstGeom>
          <a:solidFill>
            <a:srgbClr val="EAD1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omic Sans MS"/>
                <a:ea typeface="Comic Sans MS"/>
                <a:cs typeface="Comic Sans MS"/>
                <a:sym typeface="Comic Sans MS"/>
              </a:rPr>
              <a:t>Random Forest</a:t>
            </a:r>
            <a:endParaRPr b="1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27" name="Google Shape;227;p20"/>
          <p:cNvSpPr/>
          <p:nvPr/>
        </p:nvSpPr>
        <p:spPr>
          <a:xfrm>
            <a:off x="2647625" y="3351800"/>
            <a:ext cx="1808838" cy="844668"/>
          </a:xfrm>
          <a:prstGeom prst="flowChartTerminator">
            <a:avLst/>
          </a:prstGeom>
          <a:solidFill>
            <a:srgbClr val="E6B8A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omic Sans MS"/>
                <a:ea typeface="Comic Sans MS"/>
                <a:cs typeface="Comic Sans MS"/>
                <a:sym typeface="Comic Sans MS"/>
              </a:rPr>
              <a:t>Support Vector Machine</a:t>
            </a:r>
            <a:endParaRPr/>
          </a:p>
        </p:txBody>
      </p:sp>
      <p:sp>
        <p:nvSpPr>
          <p:cNvPr id="228" name="Google Shape;228;p20"/>
          <p:cNvSpPr/>
          <p:nvPr/>
        </p:nvSpPr>
        <p:spPr>
          <a:xfrm>
            <a:off x="4907100" y="3351800"/>
            <a:ext cx="1808838" cy="844668"/>
          </a:xfrm>
          <a:prstGeom prst="flowChartTerminator">
            <a:avLst/>
          </a:prstGeom>
          <a:solidFill>
            <a:srgbClr val="D9D2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omic Sans MS"/>
                <a:ea typeface="Comic Sans MS"/>
                <a:cs typeface="Comic Sans MS"/>
                <a:sym typeface="Comic Sans MS"/>
              </a:rPr>
              <a:t>Multilayer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lang="en">
                <a:latin typeface="Comic Sans MS"/>
                <a:ea typeface="Comic Sans MS"/>
                <a:cs typeface="Comic Sans MS"/>
                <a:sym typeface="Comic Sans MS"/>
              </a:rPr>
              <a:t>Perceptron</a:t>
            </a:r>
            <a:endParaRPr b="1"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A7CA4B">
            <a:alpha val="96070"/>
          </a:srgbClr>
        </a:solidFill>
      </p:bgPr>
    </p:bg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1"/>
          <p:cNvSpPr txBox="1"/>
          <p:nvPr>
            <p:ph type="title"/>
          </p:nvPr>
        </p:nvSpPr>
        <p:spPr>
          <a:xfrm>
            <a:off x="205650" y="325725"/>
            <a:ext cx="1809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Arial"/>
                <a:ea typeface="Arial"/>
                <a:cs typeface="Arial"/>
                <a:sym typeface="Arial"/>
              </a:rPr>
              <a:t>Training</a:t>
            </a:r>
            <a:endParaRPr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p21"/>
          <p:cNvSpPr/>
          <p:nvPr/>
        </p:nvSpPr>
        <p:spPr>
          <a:xfrm>
            <a:off x="205650" y="2512750"/>
            <a:ext cx="874200" cy="572700"/>
          </a:xfrm>
          <a:prstGeom prst="roundRect">
            <a:avLst>
              <a:gd fmla="val 16667" name="adj"/>
            </a:avLst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omic Sans MS"/>
                <a:ea typeface="Comic Sans MS"/>
                <a:cs typeface="Comic Sans MS"/>
                <a:sym typeface="Comic Sans MS"/>
              </a:rPr>
              <a:t>Record</a:t>
            </a:r>
            <a:endParaRPr b="1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35" name="Google Shape;235;p21"/>
          <p:cNvSpPr/>
          <p:nvPr/>
        </p:nvSpPr>
        <p:spPr>
          <a:xfrm>
            <a:off x="1221650" y="1447900"/>
            <a:ext cx="425400" cy="27024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38100">
            <a:solidFill>
              <a:srgbClr val="76A5A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600"/>
          </a:p>
        </p:txBody>
      </p:sp>
      <p:sp>
        <p:nvSpPr>
          <p:cNvPr id="236" name="Google Shape;236;p21"/>
          <p:cNvSpPr/>
          <p:nvPr/>
        </p:nvSpPr>
        <p:spPr>
          <a:xfrm>
            <a:off x="1788850" y="1800613"/>
            <a:ext cx="1228800" cy="572700"/>
          </a:xfrm>
          <a:prstGeom prst="rect">
            <a:avLst/>
          </a:prstGeom>
          <a:solidFill>
            <a:srgbClr val="D9D2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Comfortaa"/>
                <a:ea typeface="Comfortaa"/>
                <a:cs typeface="Comfortaa"/>
                <a:sym typeface="Comfortaa"/>
              </a:rPr>
              <a:t>Average Price</a:t>
            </a:r>
            <a:endParaRPr b="1" sz="16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37" name="Google Shape;237;p21"/>
          <p:cNvSpPr/>
          <p:nvPr/>
        </p:nvSpPr>
        <p:spPr>
          <a:xfrm>
            <a:off x="1789000" y="2480725"/>
            <a:ext cx="1228800" cy="572700"/>
          </a:xfrm>
          <a:prstGeom prst="rect">
            <a:avLst/>
          </a:prstGeom>
          <a:solidFill>
            <a:srgbClr val="D0E0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Comfortaa"/>
                <a:ea typeface="Comfortaa"/>
                <a:cs typeface="Comfortaa"/>
                <a:sym typeface="Comfortaa"/>
              </a:rPr>
              <a:t>Total Volume</a:t>
            </a:r>
            <a:endParaRPr b="1" sz="16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38" name="Google Shape;238;p21"/>
          <p:cNvSpPr/>
          <p:nvPr/>
        </p:nvSpPr>
        <p:spPr>
          <a:xfrm>
            <a:off x="1789000" y="3817513"/>
            <a:ext cx="1228800" cy="5727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Comfortaa"/>
                <a:ea typeface="Comfortaa"/>
                <a:cs typeface="Comfortaa"/>
                <a:sym typeface="Comfortaa"/>
              </a:rPr>
              <a:t>Region</a:t>
            </a:r>
            <a:endParaRPr b="1" sz="16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39" name="Google Shape;239;p21"/>
          <p:cNvSpPr/>
          <p:nvPr/>
        </p:nvSpPr>
        <p:spPr>
          <a:xfrm>
            <a:off x="1788850" y="3149125"/>
            <a:ext cx="1228800" cy="5727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Comfortaa"/>
                <a:ea typeface="Comfortaa"/>
                <a:cs typeface="Comfortaa"/>
                <a:sym typeface="Comfortaa"/>
              </a:rPr>
              <a:t>Type</a:t>
            </a:r>
            <a:endParaRPr b="1" sz="16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40" name="Google Shape;240;p21"/>
          <p:cNvSpPr/>
          <p:nvPr/>
        </p:nvSpPr>
        <p:spPr>
          <a:xfrm>
            <a:off x="1789000" y="1160775"/>
            <a:ext cx="1228800" cy="5727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Comfortaa"/>
                <a:ea typeface="Comfortaa"/>
                <a:cs typeface="Comfortaa"/>
                <a:sym typeface="Comfortaa"/>
              </a:rPr>
              <a:t>Month</a:t>
            </a:r>
            <a:endParaRPr b="1" sz="16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41" name="Google Shape;241;p21"/>
          <p:cNvSpPr/>
          <p:nvPr/>
        </p:nvSpPr>
        <p:spPr>
          <a:xfrm>
            <a:off x="3183200" y="2567350"/>
            <a:ext cx="757800" cy="384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21"/>
          <p:cNvSpPr/>
          <p:nvPr/>
        </p:nvSpPr>
        <p:spPr>
          <a:xfrm>
            <a:off x="4395800" y="1496200"/>
            <a:ext cx="1424700" cy="6873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aven Pro"/>
                <a:ea typeface="Maven Pro"/>
                <a:cs typeface="Maven Pro"/>
                <a:sym typeface="Maven Pro"/>
              </a:rPr>
              <a:t>Training Data</a:t>
            </a:r>
            <a:endParaRPr b="1"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243" name="Google Shape;243;p21"/>
          <p:cNvSpPr/>
          <p:nvPr/>
        </p:nvSpPr>
        <p:spPr>
          <a:xfrm>
            <a:off x="4395800" y="3386700"/>
            <a:ext cx="1424700" cy="687300"/>
          </a:xfrm>
          <a:prstGeom prst="roundRect">
            <a:avLst>
              <a:gd fmla="val 16667" name="adj"/>
            </a:avLst>
          </a:prstGeom>
          <a:solidFill>
            <a:srgbClr val="00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aven Pro"/>
                <a:ea typeface="Maven Pro"/>
                <a:cs typeface="Maven Pro"/>
                <a:sym typeface="Maven Pro"/>
              </a:rPr>
              <a:t>Testing </a:t>
            </a:r>
            <a:r>
              <a:rPr b="1" lang="en">
                <a:latin typeface="Maven Pro"/>
                <a:ea typeface="Maven Pro"/>
                <a:cs typeface="Maven Pro"/>
                <a:sym typeface="Maven Pro"/>
              </a:rPr>
              <a:t>Data</a:t>
            </a:r>
            <a:endParaRPr b="1"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244" name="Google Shape;244;p21"/>
          <p:cNvSpPr/>
          <p:nvPr/>
        </p:nvSpPr>
        <p:spPr>
          <a:xfrm>
            <a:off x="7751850" y="2078850"/>
            <a:ext cx="1228800" cy="5727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Comfortaa"/>
                <a:ea typeface="Comfortaa"/>
                <a:cs typeface="Comfortaa"/>
                <a:sym typeface="Comfortaa"/>
              </a:rPr>
              <a:t>Region</a:t>
            </a:r>
            <a:endParaRPr b="1" sz="16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45" name="Google Shape;245;p21"/>
          <p:cNvSpPr/>
          <p:nvPr/>
        </p:nvSpPr>
        <p:spPr>
          <a:xfrm>
            <a:off x="7751700" y="1410463"/>
            <a:ext cx="1228800" cy="5727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Comfortaa"/>
                <a:ea typeface="Comfortaa"/>
                <a:cs typeface="Comfortaa"/>
                <a:sym typeface="Comfortaa"/>
              </a:rPr>
              <a:t>Type</a:t>
            </a:r>
            <a:endParaRPr b="1" sz="16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46" name="Google Shape;246;p21"/>
          <p:cNvSpPr/>
          <p:nvPr/>
        </p:nvSpPr>
        <p:spPr>
          <a:xfrm>
            <a:off x="7751700" y="742063"/>
            <a:ext cx="1228800" cy="5727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Comfortaa"/>
                <a:ea typeface="Comfortaa"/>
                <a:cs typeface="Comfortaa"/>
                <a:sym typeface="Comfortaa"/>
              </a:rPr>
              <a:t>Month</a:t>
            </a:r>
            <a:endParaRPr b="1" sz="16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47" name="Google Shape;247;p21"/>
          <p:cNvSpPr/>
          <p:nvPr/>
        </p:nvSpPr>
        <p:spPr>
          <a:xfrm>
            <a:off x="7198500" y="980713"/>
            <a:ext cx="425400" cy="14322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3810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600"/>
          </a:p>
        </p:txBody>
      </p:sp>
      <p:sp>
        <p:nvSpPr>
          <p:cNvPr id="248" name="Google Shape;248;p21"/>
          <p:cNvSpPr/>
          <p:nvPr/>
        </p:nvSpPr>
        <p:spPr>
          <a:xfrm>
            <a:off x="7751775" y="3148625"/>
            <a:ext cx="1228800" cy="572700"/>
          </a:xfrm>
          <a:prstGeom prst="rect">
            <a:avLst/>
          </a:prstGeom>
          <a:solidFill>
            <a:srgbClr val="D9D2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Comfortaa"/>
                <a:ea typeface="Comfortaa"/>
                <a:cs typeface="Comfortaa"/>
                <a:sym typeface="Comfortaa"/>
              </a:rPr>
              <a:t>Average Price</a:t>
            </a:r>
            <a:endParaRPr b="1" sz="16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49" name="Google Shape;249;p21"/>
          <p:cNvSpPr/>
          <p:nvPr/>
        </p:nvSpPr>
        <p:spPr>
          <a:xfrm>
            <a:off x="7751925" y="3828738"/>
            <a:ext cx="1228800" cy="572700"/>
          </a:xfrm>
          <a:prstGeom prst="rect">
            <a:avLst/>
          </a:prstGeom>
          <a:solidFill>
            <a:srgbClr val="D0E0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Comfortaa"/>
                <a:ea typeface="Comfortaa"/>
                <a:cs typeface="Comfortaa"/>
                <a:sym typeface="Comfortaa"/>
              </a:rPr>
              <a:t>Total Volume</a:t>
            </a:r>
            <a:endParaRPr b="1" sz="16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50" name="Google Shape;250;p21"/>
          <p:cNvSpPr/>
          <p:nvPr/>
        </p:nvSpPr>
        <p:spPr>
          <a:xfrm>
            <a:off x="7198500" y="3190938"/>
            <a:ext cx="425400" cy="12105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38100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600"/>
          </a:p>
        </p:txBody>
      </p:sp>
      <p:sp>
        <p:nvSpPr>
          <p:cNvPr id="251" name="Google Shape;251;p21"/>
          <p:cNvSpPr txBox="1"/>
          <p:nvPr/>
        </p:nvSpPr>
        <p:spPr>
          <a:xfrm>
            <a:off x="6295575" y="1458325"/>
            <a:ext cx="7752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latin typeface="Pacifico"/>
                <a:ea typeface="Pacifico"/>
                <a:cs typeface="Pacifico"/>
                <a:sym typeface="Pacifico"/>
              </a:rPr>
              <a:t>X</a:t>
            </a:r>
            <a:endParaRPr b="1" sz="1900">
              <a:latin typeface="Pacifico"/>
              <a:ea typeface="Pacifico"/>
              <a:cs typeface="Pacifico"/>
              <a:sym typeface="Pacifico"/>
            </a:endParaRPr>
          </a:p>
        </p:txBody>
      </p:sp>
      <p:sp>
        <p:nvSpPr>
          <p:cNvPr id="252" name="Google Shape;252;p21"/>
          <p:cNvSpPr txBox="1"/>
          <p:nvPr/>
        </p:nvSpPr>
        <p:spPr>
          <a:xfrm>
            <a:off x="6295425" y="3557700"/>
            <a:ext cx="7752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latin typeface="Pacifico"/>
                <a:ea typeface="Pacifico"/>
                <a:cs typeface="Pacifico"/>
                <a:sym typeface="Pacifico"/>
              </a:rPr>
              <a:t>Y</a:t>
            </a:r>
            <a:endParaRPr b="1" sz="1900">
              <a:latin typeface="Pacifico"/>
              <a:ea typeface="Pacifico"/>
              <a:cs typeface="Pacifico"/>
              <a:sym typeface="Pacifico"/>
            </a:endParaRPr>
          </a:p>
        </p:txBody>
      </p:sp>
      <p:sp>
        <p:nvSpPr>
          <p:cNvPr id="253" name="Google Shape;253;p21"/>
          <p:cNvSpPr/>
          <p:nvPr/>
        </p:nvSpPr>
        <p:spPr>
          <a:xfrm>
            <a:off x="4572275" y="2348000"/>
            <a:ext cx="874200" cy="874200"/>
          </a:xfrm>
          <a:prstGeom prst="ellipse">
            <a:avLst/>
          </a:prstGeom>
          <a:solidFill>
            <a:srgbClr val="00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21"/>
          <p:cNvSpPr/>
          <p:nvPr/>
        </p:nvSpPr>
        <p:spPr>
          <a:xfrm rot="4695251">
            <a:off x="4572428" y="2348227"/>
            <a:ext cx="873899" cy="873899"/>
          </a:xfrm>
          <a:prstGeom prst="pie">
            <a:avLst>
              <a:gd fmla="val 0" name="adj1"/>
              <a:gd fmla="val 16200000" name="adj2"/>
            </a:avLst>
          </a:prstGeom>
          <a:solidFill>
            <a:srgbClr val="4A86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21"/>
          <p:cNvSpPr txBox="1"/>
          <p:nvPr/>
        </p:nvSpPr>
        <p:spPr>
          <a:xfrm>
            <a:off x="4800725" y="2371650"/>
            <a:ext cx="1168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Trebuchet MS"/>
                <a:ea typeface="Trebuchet MS"/>
                <a:cs typeface="Trebuchet MS"/>
                <a:sym typeface="Trebuchet MS"/>
              </a:rPr>
              <a:t>80%</a:t>
            </a:r>
            <a:endParaRPr b="1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56" name="Google Shape;256;p21"/>
          <p:cNvSpPr txBox="1"/>
          <p:nvPr/>
        </p:nvSpPr>
        <p:spPr>
          <a:xfrm>
            <a:off x="5023850" y="2771850"/>
            <a:ext cx="1168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Trebuchet MS"/>
                <a:ea typeface="Trebuchet MS"/>
                <a:cs typeface="Trebuchet MS"/>
                <a:sym typeface="Trebuchet MS"/>
              </a:rPr>
              <a:t>20</a:t>
            </a:r>
            <a:r>
              <a:rPr b="1" lang="en" sz="1100">
                <a:latin typeface="Trebuchet MS"/>
                <a:ea typeface="Trebuchet MS"/>
                <a:cs typeface="Trebuchet MS"/>
                <a:sym typeface="Trebuchet MS"/>
              </a:rPr>
              <a:t>%</a:t>
            </a:r>
            <a:endParaRPr b="1" sz="11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